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3" r:id="rId3"/>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8" r:id="rId28"/>
    <p:sldId id="419" r:id="rId29"/>
    <p:sldId id="420" r:id="rId30"/>
    <p:sldId id="421" r:id="rId31"/>
    <p:sldId id="42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E57"/>
    <a:srgbClr val="454B51"/>
    <a:srgbClr val="009587"/>
    <a:srgbClr val="96BACA"/>
    <a:srgbClr val="B3C6D5"/>
    <a:srgbClr val="95C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1" autoAdjust="0"/>
    <p:restoredTop sz="94660"/>
  </p:normalViewPr>
  <p:slideViewPr>
    <p:cSldViewPr snapToGrid="0">
      <p:cViewPr>
        <p:scale>
          <a:sx n="66" d="100"/>
          <a:sy n="66" d="100"/>
        </p:scale>
        <p:origin x="6"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导出消费明细报表EXCEL/ PDF/ CSV</a:t>
            </a:r>
            <a:endParaRPr lang="zh-CN" altLang="en-US"/>
          </a:p>
          <a:p>
            <a:endParaRPr lang="zh-CN" altLang="en-US"/>
          </a:p>
          <a:p>
            <a:r>
              <a:rPr lang="zh-CN" altLang="en-US"/>
              <a:t>个人消费明细报表，支持导出为EXCEL/PDF/CSV格式，消费报表可以根据</a:t>
            </a:r>
            <a:r>
              <a:rPr lang="en-US" altLang="zh-CN"/>
              <a:t> </a:t>
            </a:r>
            <a:r>
              <a:rPr lang="zh-CN" altLang="en-US"/>
              <a:t>时间段进行筛选，让每个人都对自己的消费明细了如指掌。</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补贴管理</a:t>
            </a:r>
            <a:endParaRPr lang="zh-CN" altLang="en-US"/>
          </a:p>
          <a:p>
            <a:endParaRPr lang="zh-CN" altLang="en-US"/>
          </a:p>
          <a:p>
            <a:r>
              <a:rPr lang="zh-CN" altLang="en-US"/>
              <a:t>为了鼓励回头客，可以通过补贴的形式向餐厅的常客提供福利，吸引更多的客户成为回头客。</a:t>
            </a:r>
            <a:endParaRPr lang="zh-CN" altLang="en-US"/>
          </a:p>
          <a:p>
            <a:endParaRPr lang="zh-CN" altLang="en-US"/>
          </a:p>
          <a:p>
            <a:r>
              <a:rPr lang="zh-CN" altLang="en-US"/>
              <a:t>补贴操作过程:</a:t>
            </a:r>
            <a:endParaRPr lang="zh-CN" altLang="en-US"/>
          </a:p>
          <a:p>
            <a:r>
              <a:rPr lang="zh-CN" altLang="en-US"/>
              <a:t>1. 软件登记补贴。</a:t>
            </a:r>
            <a:endParaRPr lang="zh-CN" altLang="en-US"/>
          </a:p>
          <a:p>
            <a:r>
              <a:rPr lang="zh-CN" altLang="en-US"/>
              <a:t>2. 审批通过后发给在线补贴机。</a:t>
            </a:r>
            <a:endParaRPr lang="zh-CN" altLang="en-US"/>
          </a:p>
          <a:p>
            <a:r>
              <a:rPr lang="zh-CN" altLang="en-US"/>
              <a:t>3.人员在补贴机上刷卡领取补贴。</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消费机硬件设备展示</a:t>
            </a:r>
            <a:endParaRPr lang="zh-CN" altLang="en-US"/>
          </a:p>
          <a:p>
            <a:endParaRPr lang="zh-CN" altLang="en-US"/>
          </a:p>
          <a:p>
            <a:r>
              <a:rPr lang="zh-CN" altLang="en-US"/>
              <a:t>ZKBioSecurity目前支持Promerc-10、promerc-20脱机消费机，通过TCP/IP连接，方便管理员在后台设置设备角色、消费模式、发卡操作，链接硬件管理消费系统。</a:t>
            </a:r>
            <a:endParaRPr lang="zh-CN" altLang="en-US"/>
          </a:p>
          <a:p>
            <a:endParaRPr lang="zh-CN" altLang="en-US"/>
          </a:p>
          <a:p>
            <a:r>
              <a:rPr lang="zh-CN" altLang="en-US"/>
              <a:t>报表</a:t>
            </a:r>
            <a:endParaRPr lang="zh-CN" altLang="en-US"/>
          </a:p>
          <a:p>
            <a:r>
              <a:rPr lang="zh-CN" altLang="en-US"/>
              <a:t>消费报表包括发卡表、充值表、退款表、补贴表、卡成本表、卡余额表、无卡退卡表、挂失卡恢复表等9种报表。</a:t>
            </a:r>
            <a:endParaRPr lang="zh-CN" altLang="en-US"/>
          </a:p>
          <a:p>
            <a:r>
              <a:rPr lang="zh-CN" altLang="en-US"/>
              <a:t>统计报表包括个人消费统计表、部门汇总表、餐厅汇总表、设备汇总表、收支汇总表、餐次汇总表</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离线设备</a:t>
            </a:r>
            <a:endParaRPr lang="zh-CN" altLang="en-US"/>
          </a:p>
          <a:p>
            <a:r>
              <a:rPr lang="zh-CN" altLang="en-US"/>
              <a:t>挂壁式</a:t>
            </a:r>
            <a:r>
              <a:rPr lang="en-US" altLang="zh-CN"/>
              <a:t>  </a:t>
            </a:r>
            <a:r>
              <a:rPr lang="zh-CN" altLang="en-US"/>
              <a:t>Promerc-10</a:t>
            </a:r>
            <a:endParaRPr lang="zh-CN" altLang="en-US"/>
          </a:p>
          <a:p>
            <a:r>
              <a:rPr lang="zh-CN" altLang="en-US"/>
              <a:t>桌面式</a:t>
            </a:r>
            <a:r>
              <a:rPr lang="en-US" altLang="zh-CN"/>
              <a:t>  </a:t>
            </a:r>
            <a:r>
              <a:rPr lang="zh-CN" altLang="en-US"/>
              <a:t>Promerc-20</a:t>
            </a:r>
            <a:endParaRPr lang="zh-CN" altLang="en-US"/>
          </a:p>
          <a:p>
            <a:endParaRPr lang="zh-CN" altLang="en-US"/>
          </a:p>
          <a:p>
            <a:r>
              <a:rPr lang="zh-CN" altLang="en-US"/>
              <a:t>Promerc-10/20为双彩色屏幕脱机设备(IC型)，可脱机使用。余额明细及时间/金额限额均保存于卡内，每次消费后将结果写入卡内。</a:t>
            </a:r>
            <a:endParaRPr lang="zh-CN" altLang="en-US"/>
          </a:p>
          <a:p>
            <a:r>
              <a:rPr lang="zh-CN" altLang="en-US"/>
              <a:t>软件支持:ZKBioSecurity。采用PUSH</a:t>
            </a:r>
            <a:r>
              <a:rPr lang="en-US" altLang="zh-CN"/>
              <a:t> </a:t>
            </a:r>
            <a:r>
              <a:rPr lang="zh-CN" altLang="en-US"/>
              <a:t>SDK通信协议，仅支持网络通信，不支持485/232通信。</a:t>
            </a:r>
            <a:endParaRPr lang="zh-CN" altLang="en-US"/>
          </a:p>
          <a:p>
            <a:r>
              <a:rPr lang="zh-CN" altLang="en-US"/>
              <a:t>现在只有一个钱包的固件可用，版本:6.1.6-20200410</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单钱包或双钱包</a:t>
            </a:r>
            <a:endParaRPr lang="zh-CN" altLang="en-US"/>
          </a:p>
          <a:p>
            <a:r>
              <a:rPr lang="zh-CN" altLang="en-US"/>
              <a:t>对于补贴</a:t>
            </a:r>
            <a:endParaRPr lang="zh-CN" altLang="en-US"/>
          </a:p>
          <a:p>
            <a:r>
              <a:rPr lang="zh-CN" altLang="en-US"/>
              <a:t>单钱包:消费时充值金额和补贴金额混合作为总价抵扣。</a:t>
            </a:r>
            <a:endParaRPr lang="zh-CN" altLang="en-US"/>
          </a:p>
          <a:p>
            <a:r>
              <a:rPr lang="zh-CN" altLang="en-US"/>
              <a:t>双钱包:消费时可设置先扣充值金额或先扣补贴金额的订单。</a:t>
            </a:r>
            <a:endParaRPr lang="zh-CN" altLang="en-US"/>
          </a:p>
          <a:p>
            <a:endParaRPr lang="zh-CN" altLang="en-US"/>
          </a:p>
          <a:p>
            <a:r>
              <a:rPr lang="zh-CN" altLang="en-US"/>
              <a:t>当设备带有单一钱包固件时，可将其设置为消费机或补贴机，因此需要一个单独的补贴机</a:t>
            </a:r>
            <a:endParaRPr lang="zh-CN" altLang="en-US"/>
          </a:p>
          <a:p>
            <a:r>
              <a:rPr lang="zh-CN" altLang="en-US"/>
              <a:t>另外，一种设备可以同时作为消费机或补贴机使用，不需要单独的补贴机。</a:t>
            </a:r>
            <a:endParaRPr lang="zh-CN" altLang="en-US"/>
          </a:p>
          <a:p>
            <a:r>
              <a:rPr lang="zh-CN" altLang="en-US"/>
              <a:t>我们以后可以通过u盘将单钱包固件升级为双钱包固件，不需要更换设备，但是发卡必须退回并重新发卡。</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产品介绍- Promerc-10</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产品介绍- Promerc-20</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产品介绍-读卡器</a:t>
            </a:r>
            <a:endParaRPr lang="zh-CN" altLang="en-US"/>
          </a:p>
          <a:p>
            <a:endParaRPr lang="zh-CN" altLang="en-US"/>
          </a:p>
          <a:p>
            <a:r>
              <a:rPr lang="zh-CN" altLang="en-US"/>
              <a:t>-M表示支持读取Mifare IC卡，</a:t>
            </a:r>
            <a:endParaRPr lang="zh-CN" altLang="en-US"/>
          </a:p>
          <a:p>
            <a:r>
              <a:rPr lang="zh-CN" altLang="en-US"/>
              <a:t>-W表示支持</a:t>
            </a:r>
            <a:r>
              <a:rPr lang="zh-CN" altLang="en-US">
                <a:sym typeface="+mn-ea"/>
              </a:rPr>
              <a:t>写卡</a:t>
            </a:r>
            <a:r>
              <a:rPr lang="zh-CN" altLang="en-US"/>
              <a:t>。</a:t>
            </a:r>
            <a:endParaRPr lang="zh-CN" altLang="en-US"/>
          </a:p>
          <a:p>
            <a:r>
              <a:rPr lang="en-US" altLang="zh-CN"/>
              <a:t>-</a:t>
            </a:r>
            <a:r>
              <a:rPr lang="zh-CN" altLang="en-US"/>
              <a:t>usb通讯,免费安装驱动，插上即用</a:t>
            </a:r>
            <a:endParaRPr lang="zh-CN" altLang="en-US"/>
          </a:p>
          <a:p>
            <a:r>
              <a:rPr lang="zh-CN" altLang="en-US"/>
              <a:t>-CR10MW是一个非常老的型号，读写速度很慢，推荐CR20</a:t>
            </a:r>
            <a:r>
              <a:rPr lang="en-US" altLang="zh-CN"/>
              <a:t>MW</a:t>
            </a:r>
            <a:r>
              <a:rPr lang="zh-CN" altLang="en-US"/>
              <a:t>/30MW。</a:t>
            </a:r>
            <a:endParaRPr lang="zh-CN" altLang="en-US"/>
          </a:p>
          <a:p>
            <a:r>
              <a:rPr lang="zh-CN" altLang="en-US"/>
              <a:t>-或者你也可以使用其他的支持读写</a:t>
            </a:r>
            <a:r>
              <a:rPr lang="en-US" altLang="zh-CN"/>
              <a:t>Mifare IC</a:t>
            </a:r>
            <a:r>
              <a:rPr lang="zh-CN" altLang="en-US"/>
              <a:t>卡的</a:t>
            </a:r>
            <a:r>
              <a:rPr lang="en-US" altLang="zh-CN"/>
              <a:t> </a:t>
            </a:r>
            <a:r>
              <a:rPr lang="zh-CN" altLang="en-US"/>
              <a:t>读卡器设备</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因为餐厅人多，菜单是固定的，适合固定价值消费的模式。</a:t>
            </a:r>
            <a:endParaRPr lang="zh-CN" altLang="en-US"/>
          </a:p>
          <a:p>
            <a:r>
              <a:rPr lang="zh-CN" altLang="en-US"/>
              <a:t>员工卡可设置不同消费时区，避开人群，有利于新型冠状病毒感染的预防。</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茶馆菜品较多，量不同，适合量消费模式。</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对于企业</a:t>
            </a:r>
            <a:endParaRPr lang="zh-CN" altLang="en-US"/>
          </a:p>
          <a:p>
            <a:r>
              <a:rPr lang="zh-CN" altLang="en-US"/>
              <a:t>工厂的员工人数众多，每天在食堂、商店消费，产生大量现金交易，找零、记账、核账是件头痛的事情。</a:t>
            </a:r>
            <a:endParaRPr lang="zh-CN" altLang="en-US"/>
          </a:p>
          <a:p>
            <a:r>
              <a:rPr lang="zh-CN" altLang="en-US"/>
              <a:t>对于员工</a:t>
            </a:r>
            <a:endParaRPr lang="zh-CN" altLang="en-US"/>
          </a:p>
          <a:p>
            <a:r>
              <a:rPr lang="zh-CN" altLang="en-US"/>
              <a:t>每天都要携带现金、零钱，消费的时候还要等待计费、找零，往往会排起长长的队伍，而且一旦被收错金额，往往很难找回，因为没有个人消费记录。</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特点:</a:t>
            </a:r>
            <a:endParaRPr lang="zh-CN" altLang="en-US"/>
          </a:p>
          <a:p>
            <a:r>
              <a:rPr lang="zh-CN" altLang="en-US"/>
              <a:t>健身房适合计数消费模式。</a:t>
            </a:r>
            <a:endParaRPr lang="zh-CN" altLang="en-US"/>
          </a:p>
          <a:p>
            <a:r>
              <a:rPr lang="zh-CN" altLang="en-US"/>
              <a:t>健身房可以为客户申请VIP卡，并设置VIP卡的使用次数。</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特点:</a:t>
            </a:r>
            <a:endParaRPr lang="zh-CN" altLang="en-US"/>
          </a:p>
          <a:p>
            <a:r>
              <a:rPr lang="zh-CN" altLang="en-US"/>
              <a:t>美容院的服务项目多种多样，费用也各不相同，适合量消费的模式。</a:t>
            </a:r>
            <a:endParaRPr lang="zh-CN" altLang="en-US"/>
          </a:p>
          <a:p>
            <a:r>
              <a:rPr lang="zh-CN" altLang="en-US"/>
              <a:t>美容院可以为客户申请VIP卡，并设置充值折扣套餐。</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特点:</a:t>
            </a:r>
            <a:endParaRPr lang="zh-CN" altLang="en-US"/>
          </a:p>
          <a:p>
            <a:r>
              <a:rPr lang="zh-CN" altLang="en-US"/>
              <a:t>酒店可为客人的房卡开通消费权限。客人卡可以打开酒店锁，也可以在酒店店内消费。</a:t>
            </a:r>
            <a:endParaRPr lang="zh-CN" altLang="en-US"/>
          </a:p>
          <a:p>
            <a:r>
              <a:rPr lang="zh-CN" altLang="en-US"/>
              <a:t>酒店可以将promar -20设置为信用模式。客人在结账时要付货款。</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百傲瑞达消费管理系统可以解决的问题：</a:t>
            </a:r>
            <a:endParaRPr lang="zh-CN" altLang="en-US"/>
          </a:p>
          <a:p>
            <a:endParaRPr lang="zh-CN" altLang="en-US"/>
          </a:p>
          <a:p>
            <a:r>
              <a:rPr lang="zh-CN" altLang="en-US"/>
              <a:t>1、IC卡替代现金，提高支付速度，减少排长队现象。</a:t>
            </a:r>
            <a:endParaRPr lang="zh-CN" altLang="en-US"/>
          </a:p>
          <a:p>
            <a:r>
              <a:rPr lang="zh-CN" altLang="en-US"/>
              <a:t>2、电子记账避免人为记错、伪造、篡改问题。</a:t>
            </a:r>
            <a:endParaRPr lang="zh-CN" altLang="en-US"/>
          </a:p>
          <a:p>
            <a:r>
              <a:rPr lang="zh-CN" altLang="en-US"/>
              <a:t>3、多种消费模式满足不同客户的需求：计次、定值、商品、补贴等。</a:t>
            </a:r>
            <a:endParaRPr lang="zh-CN" altLang="en-US"/>
          </a:p>
          <a:p>
            <a:r>
              <a:rPr lang="zh-CN" altLang="en-US"/>
              <a:t>4、自动统计报表，减轻财务压力。</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百傲瑞达消费系统是一个桌面式餐厅管理系统，旨在为餐厅提供一切必要和有用的工具，以提升服务质量和提高运营效率。</a:t>
            </a:r>
            <a:endParaRPr lang="zh-CN" altLang="en-US"/>
          </a:p>
          <a:p>
            <a:endParaRPr lang="zh-CN" altLang="en-US"/>
          </a:p>
          <a:p>
            <a:r>
              <a:rPr lang="zh-CN" altLang="en-US"/>
              <a:t>该系统可以根据客户的设置，适用于任何餐馆类型，包括：高级餐厅、小酒馆、快餐连锁店、咖啡馆等。</a:t>
            </a:r>
            <a:endParaRPr lang="zh-CN" altLang="en-US"/>
          </a:p>
          <a:p>
            <a:r>
              <a:rPr lang="zh-CN" altLang="en-US">
                <a:sym typeface="+mn-ea"/>
              </a:rPr>
              <a:t>百傲瑞达</a:t>
            </a:r>
            <a:r>
              <a:rPr lang="zh-CN" altLang="en-US"/>
              <a:t>消费模块，帮助员工高效完成任务。</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支持多个消费报表</a:t>
            </a:r>
            <a:endParaRPr lang="zh-CN" altLang="en-US"/>
          </a:p>
          <a:p>
            <a:endParaRPr lang="zh-CN" altLang="en-US"/>
          </a:p>
          <a:p>
            <a:r>
              <a:rPr lang="zh-CN" altLang="en-US"/>
              <a:t>个人消费</a:t>
            </a:r>
            <a:r>
              <a:rPr lang="zh-CN" altLang="en-US">
                <a:sym typeface="+mn-ea"/>
              </a:rPr>
              <a:t>统计</a:t>
            </a:r>
            <a:r>
              <a:rPr lang="zh-CN" altLang="en-US"/>
              <a:t>报告</a:t>
            </a:r>
            <a:endParaRPr lang="zh-CN" altLang="en-US"/>
          </a:p>
          <a:p>
            <a:r>
              <a:rPr lang="zh-CN" altLang="en-US"/>
              <a:t>部门统计报告</a:t>
            </a:r>
            <a:endParaRPr lang="zh-CN" altLang="en-US"/>
          </a:p>
          <a:p>
            <a:r>
              <a:rPr lang="zh-CN" altLang="en-US"/>
              <a:t>餐厅</a:t>
            </a:r>
            <a:r>
              <a:rPr lang="zh-CN" altLang="en-US">
                <a:sym typeface="+mn-ea"/>
              </a:rPr>
              <a:t>统计</a:t>
            </a:r>
            <a:r>
              <a:rPr lang="zh-CN" altLang="en-US"/>
              <a:t>报告</a:t>
            </a:r>
            <a:endParaRPr lang="zh-CN" altLang="en-US"/>
          </a:p>
          <a:p>
            <a:r>
              <a:rPr lang="zh-CN" altLang="en-US"/>
              <a:t>设备</a:t>
            </a:r>
            <a:r>
              <a:rPr lang="zh-CN" altLang="en-US">
                <a:sym typeface="+mn-ea"/>
              </a:rPr>
              <a:t>统计</a:t>
            </a:r>
            <a:r>
              <a:rPr lang="zh-CN" altLang="en-US"/>
              <a:t>报告</a:t>
            </a:r>
            <a:endParaRPr lang="zh-CN" altLang="en-US"/>
          </a:p>
          <a:p>
            <a:r>
              <a:rPr lang="zh-CN" altLang="en-US"/>
              <a:t>收入和支出</a:t>
            </a:r>
            <a:r>
              <a:rPr lang="zh-CN" altLang="en-US">
                <a:sym typeface="+mn-ea"/>
              </a:rPr>
              <a:t>统计</a:t>
            </a:r>
            <a:r>
              <a:rPr lang="zh-CN" altLang="en-US"/>
              <a:t>报告</a:t>
            </a:r>
            <a:endParaRPr lang="zh-CN" altLang="en-US"/>
          </a:p>
          <a:p>
            <a:r>
              <a:rPr lang="zh-CN" altLang="en-US"/>
              <a:t>餐次</a:t>
            </a:r>
            <a:r>
              <a:rPr lang="zh-CN" altLang="en-US">
                <a:sym typeface="+mn-ea"/>
              </a:rPr>
              <a:t>统计</a:t>
            </a:r>
            <a:r>
              <a:rPr lang="zh-CN" altLang="en-US"/>
              <a:t>报告</a:t>
            </a:r>
            <a:endParaRPr lang="zh-CN" altLang="en-US"/>
          </a:p>
          <a:p>
            <a:endParaRPr lang="zh-CN" altLang="en-US"/>
          </a:p>
          <a:p>
            <a:r>
              <a:rPr lang="zh-CN" altLang="en-US"/>
              <a:t>支持多个消费模式</a:t>
            </a:r>
            <a:endParaRPr lang="zh-CN" altLang="en-US"/>
          </a:p>
          <a:p>
            <a:r>
              <a:rPr lang="zh-CN" altLang="en-US"/>
              <a:t>定值消费模式</a:t>
            </a:r>
            <a:endParaRPr lang="zh-CN" altLang="en-US"/>
          </a:p>
          <a:p>
            <a:r>
              <a:rPr lang="zh-CN" altLang="en-US"/>
              <a:t>金额消费模式</a:t>
            </a:r>
            <a:endParaRPr lang="zh-CN" altLang="en-US"/>
          </a:p>
          <a:p>
            <a:r>
              <a:rPr lang="zh-CN" altLang="en-US"/>
              <a:t>键值消耗模式</a:t>
            </a:r>
            <a:endParaRPr lang="zh-CN" altLang="en-US"/>
          </a:p>
          <a:p>
            <a:r>
              <a:rPr lang="zh-CN" altLang="en-US"/>
              <a:t>计次消费模式</a:t>
            </a:r>
            <a:endParaRPr lang="zh-CN" altLang="en-US"/>
          </a:p>
          <a:p>
            <a:r>
              <a:rPr lang="zh-CN" altLang="en-US"/>
              <a:t>计时消费模式</a:t>
            </a:r>
            <a:endParaRPr lang="zh-CN" altLang="en-US"/>
          </a:p>
          <a:p>
            <a:r>
              <a:rPr lang="zh-CN" altLang="en-US"/>
              <a:t>商品消费模式</a:t>
            </a:r>
            <a:endParaRPr lang="zh-CN" altLang="en-US"/>
          </a:p>
          <a:p>
            <a:endParaRPr lang="zh-CN" altLang="en-US"/>
          </a:p>
          <a:p>
            <a:r>
              <a:rPr lang="zh-CN" altLang="en-US"/>
              <a:t>设备支持多种角色</a:t>
            </a:r>
            <a:endParaRPr lang="zh-CN" altLang="en-US"/>
          </a:p>
          <a:p>
            <a:r>
              <a:rPr lang="zh-CN" altLang="en-US"/>
              <a:t>消费机</a:t>
            </a:r>
            <a:endParaRPr lang="zh-CN" altLang="en-US"/>
          </a:p>
          <a:p>
            <a:r>
              <a:rPr lang="zh-CN" altLang="en-US"/>
              <a:t>出纳机</a:t>
            </a:r>
            <a:endParaRPr lang="zh-CN" altLang="en-US"/>
          </a:p>
          <a:p>
            <a:r>
              <a:rPr lang="zh-CN" altLang="en-US"/>
              <a:t>补贴机</a:t>
            </a:r>
            <a:endParaRPr lang="zh-CN" altLang="en-US"/>
          </a:p>
          <a:p>
            <a:endParaRPr lang="zh-CN" altLang="en-US"/>
          </a:p>
          <a:p>
            <a:r>
              <a:rPr lang="zh-CN" altLang="en-US"/>
              <a:t>支持多种容错机制</a:t>
            </a:r>
            <a:endParaRPr lang="zh-CN" altLang="en-US"/>
          </a:p>
          <a:p>
            <a:r>
              <a:rPr lang="zh-CN" altLang="en-US"/>
              <a:t>消费机离线时仍可正常使用</a:t>
            </a:r>
            <a:endParaRPr lang="zh-CN" altLang="en-US"/>
          </a:p>
          <a:p>
            <a:r>
              <a:rPr lang="zh-CN" altLang="en-US"/>
              <a:t>手工补充消费记录</a:t>
            </a:r>
            <a:endParaRPr lang="zh-CN" altLang="en-US"/>
          </a:p>
          <a:p>
            <a:r>
              <a:rPr lang="zh-CN" altLang="en-US"/>
              <a:t>手动纠正不正确的消费记录</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该系统允许用户使用该设备建立一个消费系统，并实现自己的功能。</a:t>
            </a:r>
            <a:endParaRPr lang="zh-CN" altLang="en-US"/>
          </a:p>
          <a:p>
            <a:r>
              <a:rPr lang="zh-CN" altLang="en-US"/>
              <a:t>设备可以设置为“消费机”、“收银机”或“补贴机”。</a:t>
            </a:r>
            <a:endParaRPr lang="zh-CN" altLang="en-US"/>
          </a:p>
          <a:p>
            <a:r>
              <a:rPr lang="zh-CN" altLang="en-US"/>
              <a:t>-“消费机”型结合多种消费模式，满足固定价值模式或金额模式等多样化的消费需求。</a:t>
            </a:r>
            <a:endParaRPr lang="zh-CN" altLang="en-US"/>
          </a:p>
          <a:p>
            <a:r>
              <a:rPr lang="zh-CN" altLang="en-US"/>
              <a:t>-“收银机”式实现设备充值、退款功能。</a:t>
            </a:r>
            <a:endParaRPr lang="zh-CN" altLang="en-US"/>
          </a:p>
          <a:p>
            <a:r>
              <a:rPr lang="zh-CN" altLang="en-US"/>
              <a:t>-“补贴机”类型用于领取补贴/补贴。</a:t>
            </a:r>
            <a:endParaRPr lang="zh-CN" altLang="en-US"/>
          </a:p>
          <a:p>
            <a:r>
              <a:rPr lang="zh-CN" altLang="en-US"/>
              <a:t>该系统将从设备中收集数据并汇总到各种消费报告中。它还可以通过与该软件连接的读卡器执行发卡、退卡、挂卡和恢复等各种操作。</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设备角色和消费模式多样化</a:t>
            </a:r>
            <a:endParaRPr lang="zh-CN" altLang="en-US"/>
          </a:p>
          <a:p>
            <a:endParaRPr lang="zh-CN" altLang="en-US"/>
          </a:p>
          <a:p>
            <a:r>
              <a:rPr lang="zh-CN" altLang="en-US"/>
              <a:t>用户可随时将设备角色切换到消费机、出纳机或补贴机，满足多场景消费需求。</a:t>
            </a:r>
            <a:endParaRPr lang="zh-CN" altLang="en-US"/>
          </a:p>
          <a:p>
            <a:endParaRPr lang="zh-CN" altLang="en-US"/>
          </a:p>
          <a:p>
            <a:r>
              <a:rPr lang="zh-CN" altLang="en-US"/>
              <a:t>用户也可以设置设备的消费模式:</a:t>
            </a:r>
            <a:endParaRPr lang="zh-CN" altLang="en-US"/>
          </a:p>
          <a:p>
            <a:r>
              <a:rPr lang="zh-CN" altLang="en-US"/>
              <a:t>定值模式、金额模式、键值模式、计数模式、商品模式、计时模式。</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支持卡管理和多卡操作</a:t>
            </a:r>
            <a:endParaRPr lang="zh-CN" altLang="en-US"/>
          </a:p>
          <a:p>
            <a:endParaRPr lang="zh-CN" altLang="en-US"/>
          </a:p>
          <a:p>
            <a:r>
              <a:rPr lang="zh-CN" altLang="en-US"/>
              <a:t>用户可以方便地修改卡信息、发卡、退卡(支持无卡退卡)、补卡等卡操作，同时可以充值、退款。</a:t>
            </a:r>
            <a:endParaRPr lang="zh-CN" altLang="en-US"/>
          </a:p>
          <a:p>
            <a:endParaRPr lang="zh-CN" altLang="en-US"/>
          </a:p>
          <a:p>
            <a:r>
              <a:rPr lang="zh-CN" altLang="en-US"/>
              <a:t>为方便后续查询和管理，所有的发卡信息、充值卡及现金的收支明细、挂失卡的明细等信息都有记录表。</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7E9B3-3F42-478B-9615-E8C9DE4F3BBF}" type="slidenum">
              <a:rPr lang="zh-CN" altLang="en-US" smtClean="0"/>
            </a:fld>
            <a:endParaRPr lang="zh-CN" altLang="en-US"/>
          </a:p>
        </p:txBody>
      </p:sp>
      <p:pic>
        <p:nvPicPr>
          <p:cNvPr id="7" name="图片 6" descr="ZKTeco（灰+绿）-01"/>
          <p:cNvPicPr>
            <a:picLocks noChangeAspect="1"/>
          </p:cNvPicPr>
          <p:nvPr userDrawn="1"/>
        </p:nvPicPr>
        <p:blipFill>
          <a:blip r:embed="rId2"/>
          <a:stretch>
            <a:fillRect/>
          </a:stretch>
        </p:blipFill>
        <p:spPr>
          <a:xfrm>
            <a:off x="10189845" y="0"/>
            <a:ext cx="1770380" cy="6273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A6771C-B062-4526-9BEF-207DC89B21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27E9B3-3F42-478B-9615-E8C9DE4F3B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6771C-B062-4526-9BEF-207DC89B211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7E9B3-3F42-478B-9615-E8C9DE4F3BBF}" type="slidenum">
              <a:rPr lang="zh-CN" altLang="en-US" smtClean="0"/>
            </a:fld>
            <a:endParaRPr lang="zh-CN" altLang="en-US"/>
          </a:p>
        </p:txBody>
      </p:sp>
      <p:pic>
        <p:nvPicPr>
          <p:cNvPr id="8" name="图片 7" descr="ZKTeco（灰+绿）-01"/>
          <p:cNvPicPr>
            <a:picLocks noChangeAspect="1"/>
          </p:cNvPicPr>
          <p:nvPr userDrawn="1"/>
        </p:nvPicPr>
        <p:blipFill>
          <a:blip r:embed="rId12"/>
          <a:stretch>
            <a:fillRect/>
          </a:stretch>
        </p:blipFill>
        <p:spPr>
          <a:xfrm>
            <a:off x="10189845" y="0"/>
            <a:ext cx="1770380" cy="6273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3.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image" Target="../media/image2.tiff"/></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image" Target="../media/image3.tif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7.tif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tags" Target="../tags/tag35.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tags" Target="../tags/tag36.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image" Target="../media/image5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image" Target="../media/image60.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image" Target="../media/image63.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2.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jpeg"/></Relationships>
</file>

<file path=ppt/slides/_rels/slide29.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9.svg"/><Relationship Id="rId7" Type="http://schemas.openxmlformats.org/officeDocument/2006/relationships/image" Target="../media/image72.png"/><Relationship Id="rId6" Type="http://schemas.openxmlformats.org/officeDocument/2006/relationships/image" Target="../media/image8.svg"/><Relationship Id="rId5" Type="http://schemas.openxmlformats.org/officeDocument/2006/relationships/image" Target="../media/image71.png"/><Relationship Id="rId4" Type="http://schemas.openxmlformats.org/officeDocument/2006/relationships/image" Target="../media/image70.png"/><Relationship Id="rId3" Type="http://schemas.microsoft.com/office/2007/relationships/hdphoto" Target="../media/image69.wdp"/><Relationship Id="rId2" Type="http://schemas.openxmlformats.org/officeDocument/2006/relationships/image" Target="../media/image68.png"/><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6" Type="http://schemas.openxmlformats.org/officeDocument/2006/relationships/notesSlide" Target="../notesSlides/notesSlide2.xml"/><Relationship Id="rId25" Type="http://schemas.openxmlformats.org/officeDocument/2006/relationships/slideLayout" Target="../slideLayouts/slideLayout7.xml"/><Relationship Id="rId24" Type="http://schemas.openxmlformats.org/officeDocument/2006/relationships/tags" Target="../tags/tag21.xml"/><Relationship Id="rId23" Type="http://schemas.openxmlformats.org/officeDocument/2006/relationships/image" Target="../media/image4.png"/><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10.jpe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22.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8" Type="http://schemas.openxmlformats.org/officeDocument/2006/relationships/notesSlide" Target="../notesSlides/notesSlide3.xml"/><Relationship Id="rId17" Type="http://schemas.openxmlformats.org/officeDocument/2006/relationships/slideLayout" Target="../slideLayouts/slideLayout7.xml"/><Relationship Id="rId16" Type="http://schemas.openxmlformats.org/officeDocument/2006/relationships/tags" Target="../tags/tag27.xml"/><Relationship Id="rId15" Type="http://schemas.openxmlformats.org/officeDocument/2006/relationships/image" Target="../media/image4.png"/><Relationship Id="rId14" Type="http://schemas.openxmlformats.org/officeDocument/2006/relationships/image" Target="../media/image1.tiff"/><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tiff"/><Relationship Id="rId2" Type="http://schemas.openxmlformats.org/officeDocument/2006/relationships/image" Target="../media/image20.pn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image" Target="../media/image28.png"/><Relationship Id="rId6" Type="http://schemas.openxmlformats.org/officeDocument/2006/relationships/tags" Target="../tags/tag30.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29.xml"/><Relationship Id="rId18" Type="http://schemas.openxmlformats.org/officeDocument/2006/relationships/notesSlide" Target="../notesSlides/notesSlide6.xml"/><Relationship Id="rId17" Type="http://schemas.openxmlformats.org/officeDocument/2006/relationships/slideLayout" Target="../slideLayouts/slideLayout1.xml"/><Relationship Id="rId16" Type="http://schemas.openxmlformats.org/officeDocument/2006/relationships/image" Target="../media/image2.png"/><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tags" Target="../tags/tag34.xml"/><Relationship Id="rId12" Type="http://schemas.openxmlformats.org/officeDocument/2006/relationships/image" Target="../media/image30.png"/><Relationship Id="rId11" Type="http://schemas.openxmlformats.org/officeDocument/2006/relationships/image" Target="../media/image29.png"/><Relationship Id="rId10" Type="http://schemas.openxmlformats.org/officeDocument/2006/relationships/tags" Target="../tags/tag33.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8" name="图片 7" descr="C:/Users/Administrator/AppData/Local/Temp/picturecompress_20210604105547/output_1.jpgoutput_1"/>
          <p:cNvPicPr>
            <a:picLocks noChangeAspect="1"/>
          </p:cNvPicPr>
          <p:nvPr/>
        </p:nvPicPr>
        <p:blipFill rotWithShape="1">
          <a:blip r:embed="rId1">
            <a:grayscl/>
          </a:blip>
          <a:srcRect/>
          <a:stretch>
            <a:fillRect/>
          </a:stretch>
        </p:blipFill>
        <p:spPr>
          <a:xfrm>
            <a:off x="-10332" y="0"/>
            <a:ext cx="12202332" cy="6863812"/>
          </a:xfrm>
          <a:prstGeom prst="rect">
            <a:avLst/>
          </a:prstGeom>
        </p:spPr>
      </p:pic>
      <p:sp>
        <p:nvSpPr>
          <p:cNvPr id="14" name="矩形 13"/>
          <p:cNvSpPr/>
          <p:nvPr/>
        </p:nvSpPr>
        <p:spPr>
          <a:xfrm>
            <a:off x="-36512" y="0"/>
            <a:ext cx="12254692" cy="6858000"/>
          </a:xfrm>
          <a:prstGeom prst="rect">
            <a:avLst/>
          </a:prstGeom>
          <a:solidFill>
            <a:srgbClr val="474B4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6" name="文本框 15"/>
          <p:cNvSpPr txBox="1"/>
          <p:nvPr/>
        </p:nvSpPr>
        <p:spPr>
          <a:xfrm>
            <a:off x="26180" y="1959590"/>
            <a:ext cx="12192000" cy="1938020"/>
          </a:xfrm>
          <a:prstGeom prst="rect">
            <a:avLst/>
          </a:prstGeom>
          <a:noFill/>
        </p:spPr>
        <p:txBody>
          <a:bodyPr wrap="square" rtlCol="0">
            <a:spAutoFit/>
          </a:bodyPr>
          <a:p>
            <a:pPr algn="ctr"/>
            <a:r>
              <a:rPr kumimoji="1" lang="en-US" altLang="zh-CN" sz="6000" b="1" dirty="0">
                <a:solidFill>
                  <a:schemeClr val="bg1"/>
                </a:solidFill>
                <a:latin typeface="Myriad Pro Semibold" panose="020B0503030403020204" pitchFamily="34" charset="0"/>
                <a:cs typeface="Myriad Pro" panose="020B0503030403020204" pitchFamily="34" charset="0"/>
              </a:rPr>
              <a:t>Offline Consumption </a:t>
            </a:r>
            <a:endParaRPr kumimoji="1" lang="en-US" altLang="zh-CN" sz="6000" b="1" dirty="0">
              <a:solidFill>
                <a:schemeClr val="bg1"/>
              </a:solidFill>
              <a:latin typeface="Myriad Pro Semibold" panose="020B0503030403020204" pitchFamily="34" charset="0"/>
              <a:cs typeface="Myriad Pro" panose="020B0503030403020204" pitchFamily="34" charset="0"/>
            </a:endParaRPr>
          </a:p>
          <a:p>
            <a:pPr algn="ctr"/>
            <a:r>
              <a:rPr kumimoji="1" lang="en-US" altLang="zh-CN" sz="6000" b="1" dirty="0">
                <a:solidFill>
                  <a:schemeClr val="bg1"/>
                </a:solidFill>
                <a:latin typeface="Myriad Pro Semibold" panose="020B0503030403020204" pitchFamily="34" charset="0"/>
                <a:cs typeface="Myriad Pro" panose="020B0503030403020204" pitchFamily="34" charset="0"/>
              </a:rPr>
              <a:t>Management Solutions</a:t>
            </a:r>
            <a:endParaRPr kumimoji="1" lang="en-US" altLang="zh-CN" sz="6000" b="1" dirty="0">
              <a:solidFill>
                <a:schemeClr val="bg1"/>
              </a:solidFill>
              <a:latin typeface="Myriad Pro Semibold" panose="020B0503030403020204" pitchFamily="34" charset="0"/>
              <a:cs typeface="Myriad Pro" panose="020B0503030403020204" pitchFamily="34" charset="0"/>
            </a:endParaRPr>
          </a:p>
        </p:txBody>
      </p:sp>
      <p:sp>
        <p:nvSpPr>
          <p:cNvPr id="17" name="圆角矩形 16"/>
          <p:cNvSpPr/>
          <p:nvPr/>
        </p:nvSpPr>
        <p:spPr>
          <a:xfrm>
            <a:off x="4662411" y="4231987"/>
            <a:ext cx="2805194" cy="507844"/>
          </a:xfrm>
          <a:prstGeom prst="roundRect">
            <a:avLst>
              <a:gd name="adj" fmla="val 43496"/>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000" dirty="0">
                <a:latin typeface="Myriad Pro" panose="020B0503030403020204" pitchFamily="34" charset="0"/>
                <a:cs typeface="Myriad Pro" panose="020B0503030403020204" pitchFamily="34" charset="0"/>
              </a:rPr>
              <a:t>2021/06/04</a:t>
            </a:r>
            <a:endParaRPr kumimoji="1" lang="zh-CN" altLang="en-US" sz="2000" dirty="0">
              <a:latin typeface="Myriad Pro" panose="020B0503030403020204" pitchFamily="34" charset="0"/>
              <a:cs typeface="Myriad Pro" panose="020B0503030403020204" pitchFamily="34" charset="0"/>
            </a:endParaRPr>
          </a:p>
        </p:txBody>
      </p:sp>
      <p:cxnSp>
        <p:nvCxnSpPr>
          <p:cNvPr id="19" name="直线连接符 8"/>
          <p:cNvCxnSpPr/>
          <p:nvPr/>
        </p:nvCxnSpPr>
        <p:spPr>
          <a:xfrm>
            <a:off x="3938034" y="3959225"/>
            <a:ext cx="4253948" cy="0"/>
          </a:xfrm>
          <a:prstGeom prst="line">
            <a:avLst/>
          </a:prstGeom>
          <a:ln w="38100">
            <a:solidFill>
              <a:srgbClr val="7AC143"/>
            </a:solidFill>
          </a:ln>
        </p:spPr>
        <p:style>
          <a:lnRef idx="1">
            <a:schemeClr val="accent1"/>
          </a:lnRef>
          <a:fillRef idx="0">
            <a:schemeClr val="accent1"/>
          </a:fillRef>
          <a:effectRef idx="0">
            <a:schemeClr val="accent1"/>
          </a:effectRef>
          <a:fontRef idx="minor">
            <a:schemeClr val="tx1"/>
          </a:fontRef>
        </p:style>
      </p:cxnSp>
      <p:pic>
        <p:nvPicPr>
          <p:cNvPr id="20" name="图片 19" descr="企业logo2"/>
          <p:cNvPicPr>
            <a:picLocks noChangeAspect="1"/>
          </p:cNvPicPr>
          <p:nvPr/>
        </p:nvPicPr>
        <p:blipFill>
          <a:blip r:embed="rId2"/>
          <a:stretch>
            <a:fillRect/>
          </a:stretch>
        </p:blipFill>
        <p:spPr>
          <a:xfrm>
            <a:off x="10329545" y="67310"/>
            <a:ext cx="1511935" cy="538480"/>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001" y="626398"/>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2912110" cy="534035"/>
          </a:xfrm>
          <a:prstGeom prst="rect">
            <a:avLst/>
          </a:prstGeom>
          <a:noFill/>
        </p:spPr>
        <p:txBody>
          <a:bodyPr wrap="none" rtlCol="0">
            <a:spAutoFit/>
          </a:bodyPr>
          <a:lstStyle/>
          <a:p>
            <a:pPr algn="l">
              <a:lnSpc>
                <a:spcPct val="120000"/>
              </a:lnSpc>
              <a:spcBef>
                <a:spcPts val="0"/>
              </a:spcBef>
              <a:spcAft>
                <a:spcPts val="0"/>
              </a:spcAft>
              <a:buClrTx/>
              <a:buSzTx/>
              <a:buFontTx/>
            </a:pPr>
            <a:r>
              <a:rPr lang="en-US" altLang="zh-CN" sz="2400">
                <a:latin typeface="Myriad Pro" panose="020B0503030403020204" pitchFamily="34" charset="0"/>
                <a:cs typeface="Myriad Pro" panose="020B0503030403020204" pitchFamily="34" charset="0"/>
                <a:sym typeface="Arial" panose="020B0604020202020204" pitchFamily="34" charset="0"/>
              </a:rPr>
              <a:t>Solution Introduction</a:t>
            </a:r>
            <a:endPar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Arial" panose="020B0604020202020204" pitchFamily="34" charset="0"/>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2" name="矩形 1"/>
          <p:cNvSpPr/>
          <p:nvPr/>
        </p:nvSpPr>
        <p:spPr>
          <a:xfrm>
            <a:off x="917345" y="2752434"/>
            <a:ext cx="1764145" cy="239221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srcRect/>
          <a:stretch>
            <a:fillRect/>
          </a:stretch>
        </p:blipFill>
        <p:spPr>
          <a:xfrm flipH="1">
            <a:off x="1624972" y="2074924"/>
            <a:ext cx="2476791" cy="3546762"/>
          </a:xfrm>
          <a:custGeom>
            <a:avLst/>
            <a:gdLst>
              <a:gd name="connsiteX0" fmla="*/ 0 w 2354243"/>
              <a:gd name="connsiteY0" fmla="*/ 0 h 3371273"/>
              <a:gd name="connsiteX1" fmla="*/ 2354243 w 2354243"/>
              <a:gd name="connsiteY1" fmla="*/ 0 h 3371273"/>
              <a:gd name="connsiteX2" fmla="*/ 2354243 w 2354243"/>
              <a:gd name="connsiteY2" fmla="*/ 3371273 h 3371273"/>
              <a:gd name="connsiteX3" fmla="*/ 0 w 2354243"/>
              <a:gd name="connsiteY3" fmla="*/ 3371273 h 3371273"/>
            </a:gdLst>
            <a:ahLst/>
            <a:cxnLst>
              <a:cxn ang="0">
                <a:pos x="connsiteX0" y="connsiteY0"/>
              </a:cxn>
              <a:cxn ang="0">
                <a:pos x="connsiteX1" y="connsiteY1"/>
              </a:cxn>
              <a:cxn ang="0">
                <a:pos x="connsiteX2" y="connsiteY2"/>
              </a:cxn>
              <a:cxn ang="0">
                <a:pos x="connsiteX3" y="connsiteY3"/>
              </a:cxn>
            </a:cxnLst>
            <a:rect l="l" t="t" r="r" b="b"/>
            <a:pathLst>
              <a:path w="2354243" h="3371273">
                <a:moveTo>
                  <a:pt x="0" y="0"/>
                </a:moveTo>
                <a:lnTo>
                  <a:pt x="2354243" y="0"/>
                </a:lnTo>
                <a:lnTo>
                  <a:pt x="2354243" y="3371273"/>
                </a:lnTo>
                <a:lnTo>
                  <a:pt x="0" y="3371273"/>
                </a:lnTo>
                <a:close/>
              </a:path>
            </a:pathLst>
          </a:custGeom>
        </p:spPr>
      </p:pic>
      <p:sp>
        <p:nvSpPr>
          <p:cNvPr id="14" name="文本框 13"/>
          <p:cNvSpPr txBox="1"/>
          <p:nvPr/>
        </p:nvSpPr>
        <p:spPr>
          <a:xfrm>
            <a:off x="4279265" y="1342390"/>
            <a:ext cx="6370955" cy="829945"/>
          </a:xfrm>
          <a:prstGeom prst="rect">
            <a:avLst/>
          </a:prstGeom>
          <a:noFill/>
        </p:spPr>
        <p:txBody>
          <a:bodyPr wrap="square" rtlCol="0">
            <a:spAutoFit/>
          </a:bodyPr>
          <a:lstStyle/>
          <a:p>
            <a:pPr algn="ctr"/>
            <a:r>
              <a:rPr lang="en-US" altLang="zh-CN" sz="2400" dirty="0">
                <a:latin typeface="Myriad Pro Light" panose="020B0403030403020204" charset="0"/>
                <a:ea typeface="汉仪中黑S" panose="00020600040101010101" pitchFamily="18" charset="-122"/>
                <a:cs typeface="Myriad Pro" panose="020B0503030403020204" pitchFamily="34" charset="0"/>
              </a:rPr>
              <a:t>ZKBioSecurity</a:t>
            </a:r>
            <a:endParaRPr lang="en-US" altLang="zh-CN" sz="2400" dirty="0">
              <a:latin typeface="Myriad Pro Light" panose="020B0403030403020204" charset="0"/>
              <a:ea typeface="汉仪中黑S" panose="00020600040101010101" pitchFamily="18" charset="-122"/>
              <a:cs typeface="Myriad Pro" panose="020B0503030403020204" pitchFamily="34" charset="0"/>
            </a:endParaRPr>
          </a:p>
          <a:p>
            <a:pPr algn="ctr"/>
            <a:r>
              <a:rPr lang="en-US" sz="24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Offline </a:t>
            </a:r>
            <a:r>
              <a:rPr sz="24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Consumption</a:t>
            </a:r>
            <a:r>
              <a:rPr lang="en-US" sz="24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 M</a:t>
            </a:r>
            <a:r>
              <a:rPr sz="24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anagement </a:t>
            </a:r>
            <a:r>
              <a:rPr lang="en-US" sz="24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System</a:t>
            </a:r>
            <a:endParaRPr lang="en-US" sz="2400" dirty="0">
              <a:latin typeface="Myriad Pro Light" panose="020B0403030403020204" charset="0"/>
              <a:ea typeface="汉仪中黑S" panose="00020600040101010101" pitchFamily="18" charset="-122"/>
              <a:cs typeface="Myriad Pro" panose="020B0503030403020204" pitchFamily="34" charset="0"/>
            </a:endParaRPr>
          </a:p>
        </p:txBody>
      </p:sp>
      <p:sp>
        <p:nvSpPr>
          <p:cNvPr id="4" name="文本框 3"/>
          <p:cNvSpPr txBox="1"/>
          <p:nvPr/>
        </p:nvSpPr>
        <p:spPr>
          <a:xfrm>
            <a:off x="4279265" y="2176780"/>
            <a:ext cx="6956425" cy="4247317"/>
          </a:xfrm>
          <a:prstGeom prst="rect">
            <a:avLst/>
          </a:prstGeom>
          <a:noFill/>
        </p:spPr>
        <p:txBody>
          <a:bodyPr wrap="square" rtlCol="0" anchor="t">
            <a:spAutoFit/>
          </a:bodyPr>
          <a:lstStyle/>
          <a:p>
            <a:pPr>
              <a:spcBef>
                <a:spcPts val="0"/>
              </a:spcBef>
              <a:spcAft>
                <a:spcPts val="0"/>
              </a:spcAft>
            </a:pPr>
            <a:r>
              <a:rPr lang="en-US" altLang="zh-HK" dirty="0">
                <a:solidFill>
                  <a:srgbClr val="0E101A"/>
                </a:solidFill>
                <a:effectLst/>
                <a:latin typeface="Myriad Pro Light" panose="020B0403030403020204"/>
              </a:rPr>
              <a:t>This system allows the user to set up a consumption system with the device and realize its functions. The device can be set as either a "Consumer Machine", a "Cashier Machine" or a "Subsidy Machine".</a:t>
            </a:r>
            <a:endParaRPr lang="en-US" altLang="zh-HK" dirty="0">
              <a:solidFill>
                <a:srgbClr val="0E101A"/>
              </a:solidFill>
              <a:effectLst/>
              <a:latin typeface="Myriad Pro Light" panose="020B0403030403020204"/>
            </a:endParaRPr>
          </a:p>
          <a:p>
            <a:pPr>
              <a:spcBef>
                <a:spcPts val="0"/>
              </a:spcBef>
              <a:spcAft>
                <a:spcPts val="0"/>
              </a:spcAft>
            </a:pPr>
            <a:r>
              <a:rPr lang="en-US" altLang="zh-HK" dirty="0">
                <a:solidFill>
                  <a:srgbClr val="0E101A"/>
                </a:solidFill>
                <a:effectLst/>
                <a:latin typeface="Myriad Pro Light" panose="020B0403030403020204"/>
              </a:rPr>
              <a:t> </a:t>
            </a:r>
            <a:endParaRPr lang="en-US" altLang="zh-HK" dirty="0">
              <a:solidFill>
                <a:srgbClr val="0E101A"/>
              </a:solidFill>
              <a:effectLst/>
              <a:latin typeface="Myriad Pro Light" panose="020B0403030403020204"/>
            </a:endParaRPr>
          </a:p>
          <a:p>
            <a:pPr>
              <a:spcBef>
                <a:spcPts val="0"/>
              </a:spcBef>
              <a:spcAft>
                <a:spcPts val="0"/>
              </a:spcAft>
              <a:buFont typeface="Arial" panose="020B0604020202020204" pitchFamily="34" charset="0"/>
              <a:buChar char="•"/>
            </a:pPr>
            <a:r>
              <a:rPr lang="en-US" altLang="zh-HK" dirty="0">
                <a:solidFill>
                  <a:srgbClr val="0E101A"/>
                </a:solidFill>
                <a:effectLst/>
                <a:latin typeface="Myriad Pro Light" panose="020B0403030403020204"/>
              </a:rPr>
              <a:t>The "Consumer Machine" type combines various consumption modes to meet the diversified consumption requirements such as fixed value mode or amount mode. </a:t>
            </a:r>
            <a:endParaRPr lang="en-US" altLang="zh-HK" dirty="0">
              <a:solidFill>
                <a:srgbClr val="0E101A"/>
              </a:solidFill>
              <a:effectLst/>
              <a:latin typeface="Myriad Pro Light" panose="020B0403030403020204"/>
            </a:endParaRPr>
          </a:p>
          <a:p>
            <a:pPr>
              <a:spcBef>
                <a:spcPts val="0"/>
              </a:spcBef>
              <a:spcAft>
                <a:spcPts val="0"/>
              </a:spcAft>
              <a:buFont typeface="Arial" panose="020B0604020202020204" pitchFamily="34" charset="0"/>
              <a:buChar char="•"/>
            </a:pPr>
            <a:r>
              <a:rPr lang="en-US" altLang="zh-HK" dirty="0">
                <a:solidFill>
                  <a:srgbClr val="0E101A"/>
                </a:solidFill>
                <a:effectLst/>
                <a:latin typeface="Myriad Pro Light" panose="020B0403030403020204"/>
              </a:rPr>
              <a:t>The "Cashier Machine" type realizes the device recharge and refund function. </a:t>
            </a:r>
            <a:endParaRPr lang="en-US" altLang="zh-HK" dirty="0">
              <a:solidFill>
                <a:srgbClr val="0E101A"/>
              </a:solidFill>
              <a:effectLst/>
              <a:latin typeface="Myriad Pro Light" panose="020B0403030403020204"/>
            </a:endParaRPr>
          </a:p>
          <a:p>
            <a:pPr>
              <a:spcBef>
                <a:spcPts val="0"/>
              </a:spcBef>
              <a:spcAft>
                <a:spcPts val="0"/>
              </a:spcAft>
              <a:buFont typeface="Arial" panose="020B0604020202020204" pitchFamily="34" charset="0"/>
              <a:buChar char="•"/>
            </a:pPr>
            <a:r>
              <a:rPr lang="en-US" altLang="zh-HK" dirty="0">
                <a:solidFill>
                  <a:srgbClr val="0E101A"/>
                </a:solidFill>
                <a:effectLst/>
                <a:latin typeface="Myriad Pro Light" panose="020B0403030403020204"/>
              </a:rPr>
              <a:t>The "Subsidy Machine" type is used to receive allowances/subsidies.</a:t>
            </a:r>
            <a:endParaRPr lang="en-US" altLang="zh-HK" dirty="0">
              <a:solidFill>
                <a:srgbClr val="0E101A"/>
              </a:solidFill>
              <a:effectLst/>
              <a:latin typeface="Myriad Pro Light" panose="020B0403030403020204"/>
            </a:endParaRPr>
          </a:p>
          <a:p>
            <a:pPr>
              <a:spcBef>
                <a:spcPts val="0"/>
              </a:spcBef>
              <a:spcAft>
                <a:spcPts val="0"/>
              </a:spcAft>
            </a:pPr>
            <a:r>
              <a:rPr lang="en-US" altLang="zh-HK" dirty="0">
                <a:solidFill>
                  <a:srgbClr val="0E101A"/>
                </a:solidFill>
                <a:effectLst/>
                <a:latin typeface="Myriad Pro Light" panose="020B0403030403020204"/>
              </a:rPr>
              <a:t>This system will collect the data from the device and summarize it on the various consumption reports. It can also perform various operations like Issue Cards, Return Cards, Suspend and Resume Cards, and other operations through the card reader connected to the software.</a:t>
            </a:r>
            <a:endParaRPr lang="en-US" altLang="zh-HK" dirty="0">
              <a:solidFill>
                <a:srgbClr val="0E101A"/>
              </a:solidFill>
              <a:effectLst/>
              <a:latin typeface="Myriad Pro Light" panose="020B0403030403020204"/>
            </a:endParaRPr>
          </a:p>
        </p:txBody>
      </p:sp>
      <p:pic>
        <p:nvPicPr>
          <p:cNvPr id="5" name="图片 4" descr="ZKTeco（灰+绿）-01"/>
          <p:cNvPicPr>
            <a:picLocks noChangeAspect="1"/>
          </p:cNvPicPr>
          <p:nvPr userDrawn="1"/>
        </p:nvPicPr>
        <p:blipFill>
          <a:blip r:embed="rId2"/>
          <a:stretch>
            <a:fillRect/>
          </a:stretch>
        </p:blipFill>
        <p:spPr>
          <a:xfrm>
            <a:off x="10189845" y="0"/>
            <a:ext cx="1770380" cy="627380"/>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214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81513" y="803789"/>
            <a:ext cx="7875361" cy="461665"/>
          </a:xfrm>
          <a:prstGeom prst="rect">
            <a:avLst/>
          </a:prstGeom>
          <a:noFill/>
        </p:spPr>
        <p:txBody>
          <a:bodyPr wrap="none" rtlCol="0">
            <a:spAutoFit/>
          </a:bodyPr>
          <a:lstStyle/>
          <a:p>
            <a:pPr algn="l"/>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Diversification of Equipment </a:t>
            </a:r>
            <a:r>
              <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mn-ea"/>
              </a:rPr>
              <a:t>U</a:t>
            </a:r>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sage and Consumption Mode</a:t>
            </a:r>
            <a:endPar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3385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3016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8650" y="2663825"/>
            <a:ext cx="4521200" cy="3318510"/>
          </a:xfrm>
          <a:prstGeom prst="rect">
            <a:avLst/>
          </a:prstGeom>
        </p:spPr>
      </p:pic>
      <p:pic>
        <p:nvPicPr>
          <p:cNvPr id="4" name="图片 3" descr="截屏2020-04-02下午2.23.22"/>
          <p:cNvPicPr>
            <a:picLocks noChangeAspect="1"/>
          </p:cNvPicPr>
          <p:nvPr/>
        </p:nvPicPr>
        <p:blipFill>
          <a:blip r:embed="rId2"/>
          <a:srcRect/>
          <a:stretch>
            <a:fillRect/>
          </a:stretch>
        </p:blipFill>
        <p:spPr>
          <a:xfrm>
            <a:off x="5099050" y="2861945"/>
            <a:ext cx="6391910" cy="3333115"/>
          </a:xfrm>
          <a:prstGeom prst="rect">
            <a:avLst/>
          </a:prstGeom>
        </p:spPr>
      </p:pic>
      <p:sp>
        <p:nvSpPr>
          <p:cNvPr id="11" name="矩形 10"/>
          <p:cNvSpPr/>
          <p:nvPr/>
        </p:nvSpPr>
        <p:spPr>
          <a:xfrm>
            <a:off x="666750" y="1609090"/>
            <a:ext cx="10874375" cy="10560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10" name="文本框 9"/>
          <p:cNvSpPr txBox="1"/>
          <p:nvPr/>
        </p:nvSpPr>
        <p:spPr>
          <a:xfrm>
            <a:off x="1023620" y="1814195"/>
            <a:ext cx="10487660" cy="707886"/>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Users may </a:t>
            </a:r>
            <a:r>
              <a:rPr lang="zh-CN" altLang="en-US" sz="2000" b="1" dirty="0">
                <a:solidFill>
                  <a:srgbClr val="7AC143"/>
                </a:solidFill>
                <a:latin typeface="Myriad Pro Light" panose="020B0403030403020204" charset="0"/>
                <a:cs typeface="Myriad Pro" panose="020B0503030403020204" pitchFamily="34" charset="0"/>
              </a:rPr>
              <a:t>switch the device usage to </a:t>
            </a:r>
            <a:r>
              <a:rPr lang="en-US" altLang="zh-CN" sz="2000" b="1" dirty="0">
                <a:solidFill>
                  <a:srgbClr val="7AC143"/>
                </a:solidFill>
                <a:latin typeface="Myriad Pro Light" panose="020B0403030403020204" charset="0"/>
                <a:cs typeface="Myriad Pro" panose="020B0503030403020204" pitchFamily="34" charset="0"/>
              </a:rPr>
              <a:t>a C</a:t>
            </a:r>
            <a:r>
              <a:rPr lang="zh-CN" altLang="en-US" sz="2000" b="1" dirty="0">
                <a:solidFill>
                  <a:srgbClr val="7AC143"/>
                </a:solidFill>
                <a:latin typeface="Myriad Pro Light" panose="020B0403030403020204" charset="0"/>
                <a:cs typeface="Myriad Pro" panose="020B0503030403020204" pitchFamily="34" charset="0"/>
              </a:rPr>
              <a:t>onsumer </a:t>
            </a:r>
            <a:r>
              <a:rPr lang="en-US" altLang="zh-CN" sz="2000" b="1" dirty="0">
                <a:solidFill>
                  <a:srgbClr val="7AC143"/>
                </a:solidFill>
                <a:latin typeface="Myriad Pro Light" panose="020B0403030403020204" charset="0"/>
                <a:cs typeface="Myriad Pro" panose="020B0503030403020204" pitchFamily="34" charset="0"/>
              </a:rPr>
              <a:t>M</a:t>
            </a:r>
            <a:r>
              <a:rPr lang="zh-CN" altLang="en-US" sz="2000" b="1" dirty="0">
                <a:solidFill>
                  <a:srgbClr val="7AC143"/>
                </a:solidFill>
                <a:latin typeface="Myriad Pro Light" panose="020B0403030403020204" charset="0"/>
                <a:cs typeface="Myriad Pro" panose="020B0503030403020204" pitchFamily="34" charset="0"/>
              </a:rPr>
              <a:t>achine, </a:t>
            </a:r>
            <a:r>
              <a:rPr lang="en-US" altLang="zh-CN" sz="2000" b="1" dirty="0">
                <a:solidFill>
                  <a:srgbClr val="7AC143"/>
                </a:solidFill>
                <a:latin typeface="Myriad Pro Light" panose="020B0403030403020204" charset="0"/>
                <a:cs typeface="Myriad Pro" panose="020B0503030403020204" pitchFamily="34" charset="0"/>
              </a:rPr>
              <a:t>C</a:t>
            </a:r>
            <a:r>
              <a:rPr lang="zh-CN" altLang="en-US" sz="2000" b="1" dirty="0">
                <a:solidFill>
                  <a:srgbClr val="7AC143"/>
                </a:solidFill>
                <a:latin typeface="Myriad Pro Light" panose="020B0403030403020204" charset="0"/>
                <a:cs typeface="Myriad Pro" panose="020B0503030403020204" pitchFamily="34" charset="0"/>
              </a:rPr>
              <a:t>ash </a:t>
            </a:r>
            <a:r>
              <a:rPr lang="en-US" altLang="zh-CN" sz="2000" b="1" dirty="0">
                <a:solidFill>
                  <a:srgbClr val="7AC143"/>
                </a:solidFill>
                <a:latin typeface="Myriad Pro Light" panose="020B0403030403020204" charset="0"/>
                <a:cs typeface="Myriad Pro" panose="020B0503030403020204" pitchFamily="34" charset="0"/>
              </a:rPr>
              <a:t>R</a:t>
            </a:r>
            <a:r>
              <a:rPr lang="zh-CN" altLang="en-US" sz="2000" b="1" dirty="0">
                <a:solidFill>
                  <a:srgbClr val="7AC143"/>
                </a:solidFill>
                <a:latin typeface="Myriad Pro Light" panose="020B0403030403020204" charset="0"/>
                <a:cs typeface="Myriad Pro" panose="020B0503030403020204" pitchFamily="34" charset="0"/>
              </a:rPr>
              <a:t>egister</a:t>
            </a:r>
            <a:r>
              <a:rPr lang="en-US" altLang="zh-CN" sz="2000" b="1" dirty="0">
                <a:solidFill>
                  <a:srgbClr val="7AC143"/>
                </a:solidFill>
                <a:latin typeface="Myriad Pro Light" panose="020B0403030403020204" charset="0"/>
                <a:cs typeface="Myriad Pro" panose="020B0503030403020204" pitchFamily="34" charset="0"/>
              </a:rPr>
              <a:t>, </a:t>
            </a:r>
            <a:r>
              <a:rPr lang="zh-CN" altLang="en-US" sz="2000" b="1" dirty="0">
                <a:solidFill>
                  <a:srgbClr val="7AC143"/>
                </a:solidFill>
                <a:latin typeface="Myriad Pro Light" panose="020B0403030403020204" charset="0"/>
                <a:cs typeface="Myriad Pro" panose="020B0503030403020204" pitchFamily="34" charset="0"/>
              </a:rPr>
              <a:t>or </a:t>
            </a:r>
            <a:r>
              <a:rPr lang="en-US" altLang="zh-CN" sz="2000" b="1" dirty="0">
                <a:solidFill>
                  <a:srgbClr val="7AC143"/>
                </a:solidFill>
                <a:latin typeface="Myriad Pro Light" panose="020B0403030403020204" charset="0"/>
                <a:cs typeface="Myriad Pro" panose="020B0503030403020204" pitchFamily="34" charset="0"/>
              </a:rPr>
              <a:t>S</a:t>
            </a:r>
            <a:r>
              <a:rPr lang="zh-CN" altLang="en-US" sz="2000" b="1" dirty="0">
                <a:solidFill>
                  <a:srgbClr val="7AC143"/>
                </a:solidFill>
                <a:latin typeface="Myriad Pro Light" panose="020B0403030403020204" charset="0"/>
                <a:cs typeface="Myriad Pro" panose="020B0503030403020204" pitchFamily="34" charset="0"/>
              </a:rPr>
              <a:t>ubsidy </a:t>
            </a:r>
            <a:r>
              <a:rPr lang="en-US" altLang="zh-CN" sz="2000" b="1" dirty="0">
                <a:solidFill>
                  <a:srgbClr val="7AC143"/>
                </a:solidFill>
                <a:latin typeface="Myriad Pro Light" panose="020B0403030403020204" charset="0"/>
                <a:cs typeface="Myriad Pro" panose="020B0503030403020204" pitchFamily="34" charset="0"/>
              </a:rPr>
              <a:t>M</a:t>
            </a:r>
            <a:r>
              <a:rPr lang="zh-CN" altLang="en-US" sz="2000" b="1" dirty="0">
                <a:solidFill>
                  <a:srgbClr val="7AC143"/>
                </a:solidFill>
                <a:latin typeface="Myriad Pro Light" panose="020B0403030403020204" charset="0"/>
                <a:cs typeface="Myriad Pro" panose="020B0503030403020204" pitchFamily="34" charset="0"/>
              </a:rPr>
              <a:t>achine </a:t>
            </a:r>
            <a:r>
              <a:rPr lang="en-US" altLang="zh-CN" sz="2000" b="1" dirty="0">
                <a:solidFill>
                  <a:srgbClr val="7AC143"/>
                </a:solidFill>
                <a:latin typeface="Myriad Pro Light" panose="020B0403030403020204" charset="0"/>
                <a:cs typeface="Myriad Pro" panose="020B0503030403020204" pitchFamily="34" charset="0"/>
              </a:rPr>
              <a:t>at </a:t>
            </a:r>
            <a:r>
              <a:rPr lang="zh-CN" altLang="en-US" sz="2000" b="1" dirty="0">
                <a:solidFill>
                  <a:srgbClr val="7AC143"/>
                </a:solidFill>
                <a:latin typeface="Myriad Pro Light" panose="020B0403030403020204" charset="0"/>
                <a:cs typeface="Myriad Pro" panose="020B0503030403020204" pitchFamily="34" charset="0"/>
              </a:rPr>
              <a:t>any time</a:t>
            </a:r>
            <a:r>
              <a:rPr lang="zh-CN" altLang="en-US" dirty="0">
                <a:solidFill>
                  <a:srgbClr val="474B4F"/>
                </a:solidFill>
                <a:latin typeface="Myriad Pro Light" panose="020B0403030403020204" charset="0"/>
                <a:cs typeface="Myriad Pro" panose="020B0503030403020204" pitchFamily="34" charset="0"/>
              </a:rPr>
              <a:t> to meet the multi-scenario consumption demand. </a:t>
            </a:r>
            <a:endParaRPr lang="zh-CN" altLang="en-US" dirty="0">
              <a:solidFill>
                <a:srgbClr val="474B4F"/>
              </a:solidFill>
              <a:latin typeface="Myriad Pro Light" panose="020B0403030403020204" charset="0"/>
              <a:cs typeface="Myriad Pro" panose="020B0503030403020204" pitchFamily="34" charset="0"/>
            </a:endParaRPr>
          </a:p>
        </p:txBody>
      </p:sp>
      <p:sp>
        <p:nvSpPr>
          <p:cNvPr id="12" name="矩形 11"/>
          <p:cNvSpPr/>
          <p:nvPr/>
        </p:nvSpPr>
        <p:spPr>
          <a:xfrm>
            <a:off x="9208770" y="3331210"/>
            <a:ext cx="1130935" cy="708025"/>
          </a:xfrm>
          <a:prstGeom prst="rect">
            <a:avLst/>
          </a:prstGeom>
          <a:noFill/>
          <a:ln w="38100">
            <a:solidFill>
              <a:srgbClr val="474B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13" name="矩形 12"/>
          <p:cNvSpPr/>
          <p:nvPr/>
        </p:nvSpPr>
        <p:spPr>
          <a:xfrm>
            <a:off x="7141210" y="5032375"/>
            <a:ext cx="4349750" cy="1162685"/>
          </a:xfrm>
          <a:prstGeom prst="rect">
            <a:avLst/>
          </a:prstGeom>
          <a:solidFill>
            <a:srgbClr val="474B4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2" name="文本框 1"/>
          <p:cNvSpPr txBox="1"/>
          <p:nvPr/>
        </p:nvSpPr>
        <p:spPr>
          <a:xfrm>
            <a:off x="7142480" y="5245100"/>
            <a:ext cx="4360545" cy="737235"/>
          </a:xfrm>
          <a:prstGeom prst="rect">
            <a:avLst/>
          </a:prstGeom>
          <a:noFill/>
        </p:spPr>
        <p:txBody>
          <a:bodyPr wrap="square" rtlCol="0" anchor="t">
            <a:spAutoFit/>
          </a:bodyPr>
          <a:lstStyle/>
          <a:p>
            <a:r>
              <a:rPr lang="zh-CN" altLang="en-US" sz="1400" dirty="0">
                <a:solidFill>
                  <a:schemeClr val="bg1"/>
                </a:solidFill>
                <a:latin typeface="Myriad Pro Light" panose="020B0403030403020204" charset="0"/>
                <a:cs typeface="Myriad Pro" panose="020B0503030403020204" pitchFamily="34" charset="0"/>
              </a:rPr>
              <a:t>Users may also choose to set consumption modes: </a:t>
            </a:r>
            <a:endParaRPr lang="zh-CN" altLang="en-US" sz="1400" dirty="0">
              <a:solidFill>
                <a:schemeClr val="bg1"/>
              </a:solidFill>
              <a:latin typeface="Myriad Pro Light" panose="020B0403030403020204" charset="0"/>
              <a:cs typeface="Myriad Pro" panose="020B0503030403020204" pitchFamily="34" charset="0"/>
            </a:endParaRPr>
          </a:p>
          <a:p>
            <a:r>
              <a:rPr lang="en-US" altLang="zh-CN" sz="1400" dirty="0">
                <a:solidFill>
                  <a:schemeClr val="bg1"/>
                </a:solidFill>
                <a:latin typeface="Myriad Pro Light" panose="020B0403030403020204" charset="0"/>
                <a:cs typeface="Myriad Pro" panose="020B0503030403020204" pitchFamily="34" charset="0"/>
              </a:rPr>
              <a:t>Fi</a:t>
            </a:r>
            <a:r>
              <a:rPr lang="zh-CN" altLang="en-US" sz="1400" dirty="0">
                <a:solidFill>
                  <a:schemeClr val="bg1"/>
                </a:solidFill>
                <a:latin typeface="Myriad Pro Light" panose="020B0403030403020204" charset="0"/>
                <a:cs typeface="Myriad Pro" panose="020B0503030403020204" pitchFamily="34" charset="0"/>
              </a:rPr>
              <a:t>xed value mode, </a:t>
            </a:r>
            <a:r>
              <a:rPr lang="en-US" altLang="zh-CN" sz="1400" dirty="0">
                <a:solidFill>
                  <a:schemeClr val="bg1"/>
                </a:solidFill>
                <a:latin typeface="Myriad Pro Light" panose="020B0403030403020204" charset="0"/>
                <a:cs typeface="Myriad Pro" panose="020B0503030403020204" pitchFamily="34" charset="0"/>
              </a:rPr>
              <a:t>A</a:t>
            </a:r>
            <a:r>
              <a:rPr lang="zh-CN" altLang="en-US" sz="1400" dirty="0">
                <a:solidFill>
                  <a:schemeClr val="bg1"/>
                </a:solidFill>
                <a:latin typeface="Myriad Pro Light" panose="020B0403030403020204" charset="0"/>
                <a:cs typeface="Myriad Pro" panose="020B0503030403020204" pitchFamily="34" charset="0"/>
              </a:rPr>
              <a:t>mount mode, </a:t>
            </a:r>
            <a:r>
              <a:rPr lang="en-US" altLang="zh-CN" sz="1400" dirty="0">
                <a:solidFill>
                  <a:schemeClr val="bg1"/>
                </a:solidFill>
                <a:latin typeface="Myriad Pro Light" panose="020B0403030403020204" charset="0"/>
                <a:cs typeface="Myriad Pro" panose="020B0503030403020204" pitchFamily="34" charset="0"/>
              </a:rPr>
              <a:t>K</a:t>
            </a:r>
            <a:r>
              <a:rPr lang="zh-CN" altLang="en-US" sz="1400" dirty="0">
                <a:solidFill>
                  <a:schemeClr val="bg1"/>
                </a:solidFill>
                <a:latin typeface="Myriad Pro Light" panose="020B0403030403020204" charset="0"/>
                <a:cs typeface="Myriad Pro" panose="020B0503030403020204" pitchFamily="34" charset="0"/>
              </a:rPr>
              <a:t>ey</a:t>
            </a:r>
            <a:r>
              <a:rPr lang="en-US" altLang="zh-CN" sz="1400" dirty="0">
                <a:solidFill>
                  <a:schemeClr val="bg1"/>
                </a:solidFill>
                <a:latin typeface="Myriad Pro Light" panose="020B0403030403020204" charset="0"/>
                <a:cs typeface="Myriad Pro" panose="020B0503030403020204" pitchFamily="34" charset="0"/>
              </a:rPr>
              <a:t>-</a:t>
            </a:r>
            <a:r>
              <a:rPr lang="zh-CN" altLang="en-US" sz="1400" dirty="0">
                <a:solidFill>
                  <a:schemeClr val="bg1"/>
                </a:solidFill>
                <a:latin typeface="Myriad Pro Light" panose="020B0403030403020204" charset="0"/>
                <a:cs typeface="Myriad Pro" panose="020B0503030403020204" pitchFamily="34" charset="0"/>
              </a:rPr>
              <a:t>value mode, </a:t>
            </a:r>
            <a:r>
              <a:rPr lang="en-US" altLang="zh-CN" sz="1400" dirty="0">
                <a:solidFill>
                  <a:schemeClr val="bg1"/>
                </a:solidFill>
                <a:latin typeface="Myriad Pro Light" panose="020B0403030403020204" charset="0"/>
                <a:cs typeface="Myriad Pro" panose="020B0503030403020204" pitchFamily="34" charset="0"/>
              </a:rPr>
              <a:t>C</a:t>
            </a:r>
            <a:r>
              <a:rPr lang="zh-CN" altLang="en-US" sz="1400" dirty="0">
                <a:solidFill>
                  <a:schemeClr val="bg1"/>
                </a:solidFill>
                <a:latin typeface="Myriad Pro Light" panose="020B0403030403020204" charset="0"/>
                <a:cs typeface="Myriad Pro" panose="020B0503030403020204" pitchFamily="34" charset="0"/>
              </a:rPr>
              <a:t>ounting mode, </a:t>
            </a:r>
            <a:r>
              <a:rPr lang="en-US" altLang="zh-CN" sz="1400" dirty="0">
                <a:solidFill>
                  <a:schemeClr val="bg1"/>
                </a:solidFill>
                <a:latin typeface="Myriad Pro Light" panose="020B0403030403020204" charset="0"/>
                <a:cs typeface="Myriad Pro" panose="020B0503030403020204" pitchFamily="34" charset="0"/>
              </a:rPr>
              <a:t>C</a:t>
            </a:r>
            <a:r>
              <a:rPr lang="zh-CN" altLang="en-US" sz="1400" dirty="0">
                <a:solidFill>
                  <a:schemeClr val="bg1"/>
                </a:solidFill>
                <a:latin typeface="Myriad Pro Light" panose="020B0403030403020204" charset="0"/>
                <a:cs typeface="Myriad Pro" panose="020B0503030403020204" pitchFamily="34" charset="0"/>
              </a:rPr>
              <a:t>ommodity mode</a:t>
            </a:r>
            <a:r>
              <a:rPr lang="en-US" altLang="zh-CN" sz="1400" dirty="0">
                <a:solidFill>
                  <a:schemeClr val="bg1"/>
                </a:solidFill>
                <a:latin typeface="Myriad Pro Light" panose="020B0403030403020204" charset="0"/>
                <a:cs typeface="Myriad Pro" panose="020B0503030403020204" pitchFamily="34" charset="0"/>
              </a:rPr>
              <a:t>,</a:t>
            </a:r>
            <a:r>
              <a:rPr lang="zh-CN" altLang="en-US" sz="1400" dirty="0">
                <a:solidFill>
                  <a:schemeClr val="bg1"/>
                </a:solidFill>
                <a:latin typeface="Myriad Pro Light" panose="020B0403030403020204" charset="0"/>
                <a:cs typeface="Myriad Pro" panose="020B0503030403020204" pitchFamily="34" charset="0"/>
              </a:rPr>
              <a:t> and </a:t>
            </a:r>
            <a:r>
              <a:rPr lang="en-US" altLang="zh-CN" sz="1400" dirty="0">
                <a:solidFill>
                  <a:schemeClr val="bg1"/>
                </a:solidFill>
                <a:latin typeface="Myriad Pro Light" panose="020B0403030403020204" charset="0"/>
                <a:cs typeface="Myriad Pro" panose="020B0503030403020204" pitchFamily="34" charset="0"/>
              </a:rPr>
              <a:t>T</a:t>
            </a:r>
            <a:r>
              <a:rPr lang="zh-CN" altLang="en-US" sz="1400" dirty="0">
                <a:solidFill>
                  <a:schemeClr val="bg1"/>
                </a:solidFill>
                <a:latin typeface="Myriad Pro Light" panose="020B0403030403020204" charset="0"/>
                <a:cs typeface="Myriad Pro" panose="020B0503030403020204" pitchFamily="34" charset="0"/>
              </a:rPr>
              <a:t>iming mode.</a:t>
            </a:r>
            <a:endParaRPr lang="zh-CN" altLang="en-US" sz="1400" dirty="0">
              <a:solidFill>
                <a:schemeClr val="bg1"/>
              </a:solidFill>
              <a:latin typeface="Myriad Pro Light" panose="020B0403030403020204" charset="0"/>
              <a:cs typeface="Myriad Pro" panose="020B0503030403020204" pitchFamily="34" charset="0"/>
            </a:endParaRPr>
          </a:p>
        </p:txBody>
      </p:sp>
      <p:pic>
        <p:nvPicPr>
          <p:cNvPr id="5" name="图片 4" descr="ZKTeco（灰+绿）-01"/>
          <p:cNvPicPr>
            <a:picLocks noChangeAspect="1"/>
          </p:cNvPicPr>
          <p:nvPr userDrawn="1"/>
        </p:nvPicPr>
        <p:blipFill>
          <a:blip r:embed="rId3"/>
          <a:stretch>
            <a:fillRect/>
          </a:stretch>
        </p:blipFill>
        <p:spPr>
          <a:xfrm>
            <a:off x="10189845" y="0"/>
            <a:ext cx="1770380" cy="627380"/>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214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81513" y="803789"/>
            <a:ext cx="6412589" cy="461665"/>
          </a:xfrm>
          <a:prstGeom prst="rect">
            <a:avLst/>
          </a:prstGeom>
          <a:noFill/>
        </p:spPr>
        <p:txBody>
          <a:bodyPr wrap="none" rtlCol="0">
            <a:spAutoFit/>
          </a:bodyPr>
          <a:lstStyle/>
          <a:p>
            <a:pPr algn="l"/>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Card </a:t>
            </a:r>
            <a:r>
              <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mn-ea"/>
              </a:rPr>
              <a:t>M</a:t>
            </a:r>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anagement and Multiple-Card Operations</a:t>
            </a:r>
            <a:endPar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3385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3016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3" name="矩形 2"/>
          <p:cNvSpPr/>
          <p:nvPr/>
        </p:nvSpPr>
        <p:spPr>
          <a:xfrm>
            <a:off x="628650" y="1722120"/>
            <a:ext cx="10874375" cy="982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6" name="文本框 5"/>
          <p:cNvSpPr txBox="1"/>
          <p:nvPr/>
        </p:nvSpPr>
        <p:spPr>
          <a:xfrm>
            <a:off x="735330" y="1892935"/>
            <a:ext cx="10807700" cy="675640"/>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Users may conveniently </a:t>
            </a:r>
            <a:r>
              <a:rPr lang="zh-CN" altLang="en-US" sz="2000" b="1" dirty="0">
                <a:solidFill>
                  <a:srgbClr val="7AC143"/>
                </a:solidFill>
                <a:latin typeface="Myriad Pro Light" panose="020B0403030403020204" charset="0"/>
                <a:cs typeface="Myriad Pro" panose="020B0503030403020204" pitchFamily="34" charset="0"/>
              </a:rPr>
              <a:t>modify card information</a:t>
            </a:r>
            <a:r>
              <a:rPr lang="zh-CN" altLang="en-US" dirty="0">
                <a:solidFill>
                  <a:srgbClr val="474B4F"/>
                </a:solidFill>
                <a:latin typeface="Myriad Pro Light" panose="020B0403030403020204" charset="0"/>
                <a:cs typeface="Myriad Pro" panose="020B0503030403020204" pitchFamily="34" charset="0"/>
              </a:rPr>
              <a:t>, issue card, return card (support non-card return card), replenish card</a:t>
            </a:r>
            <a:r>
              <a:rPr lang="en-US" altLang="zh-CN" dirty="0">
                <a:solidFill>
                  <a:srgbClr val="474B4F"/>
                </a:solidFill>
                <a:latin typeface="Myriad Pro Light" panose="020B0403030403020204" charset="0"/>
                <a:cs typeface="Myriad Pro" panose="020B0503030403020204" pitchFamily="34" charset="0"/>
              </a:rPr>
              <a:t>,</a:t>
            </a:r>
            <a:r>
              <a:rPr lang="zh-CN" altLang="en-US" dirty="0">
                <a:solidFill>
                  <a:srgbClr val="474B4F"/>
                </a:solidFill>
                <a:latin typeface="Myriad Pro Light" panose="020B0403030403020204" charset="0"/>
                <a:cs typeface="Myriad Pro" panose="020B0503030403020204" pitchFamily="34" charset="0"/>
              </a:rPr>
              <a:t> and other card operations, at the same time to recharge </a:t>
            </a:r>
            <a:r>
              <a:rPr lang="en-IN" altLang="zh-CN" dirty="0">
                <a:solidFill>
                  <a:srgbClr val="474B4F"/>
                </a:solidFill>
                <a:latin typeface="Myriad Pro Light" panose="020B0403030403020204" charset="0"/>
                <a:cs typeface="Myriad Pro" panose="020B0503030403020204" pitchFamily="34" charset="0"/>
              </a:rPr>
              <a:t>and</a:t>
            </a:r>
            <a:r>
              <a:rPr lang="zh-CN" altLang="en-US" dirty="0">
                <a:solidFill>
                  <a:srgbClr val="474B4F"/>
                </a:solidFill>
                <a:latin typeface="Myriad Pro Light" panose="020B0403030403020204" charset="0"/>
                <a:cs typeface="Myriad Pro" panose="020B0503030403020204" pitchFamily="34" charset="0"/>
              </a:rPr>
              <a:t> refund</a:t>
            </a:r>
            <a:r>
              <a:rPr lang="en-US" altLang="zh-CN" dirty="0">
                <a:solidFill>
                  <a:srgbClr val="474B4F"/>
                </a:solidFill>
                <a:latin typeface="Myriad Pro Light" panose="020B0403030403020204" charset="0"/>
                <a:cs typeface="Myriad Pro" panose="020B0503030403020204" pitchFamily="34" charset="0"/>
              </a:rPr>
              <a:t>.</a:t>
            </a:r>
            <a:endParaRPr lang="en-US" altLang="zh-CN" dirty="0">
              <a:solidFill>
                <a:srgbClr val="474B4F"/>
              </a:solidFill>
              <a:latin typeface="Myriad Pro Light" panose="020B0403030403020204" charset="0"/>
              <a:cs typeface="Myriad Pro" panose="020B0503030403020204" pitchFamily="34" charset="0"/>
            </a:endParaRPr>
          </a:p>
        </p:txBody>
      </p:sp>
      <p:pic>
        <p:nvPicPr>
          <p:cNvPr id="8" name="图片 7"/>
          <p:cNvPicPr>
            <a:picLocks noChangeAspect="1"/>
          </p:cNvPicPr>
          <p:nvPr/>
        </p:nvPicPr>
        <p:blipFill>
          <a:blip r:embed="rId1"/>
          <a:stretch>
            <a:fillRect/>
          </a:stretch>
        </p:blipFill>
        <p:spPr>
          <a:xfrm>
            <a:off x="897255" y="3415665"/>
            <a:ext cx="4844415" cy="2327910"/>
          </a:xfrm>
          <a:prstGeom prst="rect">
            <a:avLst/>
          </a:prstGeom>
        </p:spPr>
      </p:pic>
      <p:sp>
        <p:nvSpPr>
          <p:cNvPr id="14" name="矩形 13"/>
          <p:cNvSpPr/>
          <p:nvPr/>
        </p:nvSpPr>
        <p:spPr>
          <a:xfrm>
            <a:off x="1462405" y="3687445"/>
            <a:ext cx="1913890" cy="1217295"/>
          </a:xfrm>
          <a:prstGeom prst="rect">
            <a:avLst/>
          </a:prstGeom>
          <a:solidFill>
            <a:srgbClr val="FFFF00">
              <a:alpha val="33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pic>
        <p:nvPicPr>
          <p:cNvPr id="15" name="图片 14"/>
          <p:cNvPicPr>
            <a:picLocks noChangeAspect="1"/>
          </p:cNvPicPr>
          <p:nvPr/>
        </p:nvPicPr>
        <p:blipFill>
          <a:blip r:embed="rId2"/>
          <a:srcRect/>
          <a:stretch>
            <a:fillRect/>
          </a:stretch>
        </p:blipFill>
        <p:spPr>
          <a:xfrm>
            <a:off x="3524250" y="3044190"/>
            <a:ext cx="5229860" cy="3253105"/>
          </a:xfrm>
          <a:prstGeom prst="rect">
            <a:avLst/>
          </a:prstGeom>
          <a:ln w="34925">
            <a:solidFill>
              <a:srgbClr val="474B4F"/>
            </a:solidFill>
          </a:ln>
        </p:spPr>
      </p:pic>
      <p:sp>
        <p:nvSpPr>
          <p:cNvPr id="16" name="文本框 15"/>
          <p:cNvSpPr txBox="1"/>
          <p:nvPr/>
        </p:nvSpPr>
        <p:spPr>
          <a:xfrm>
            <a:off x="8946515" y="3886200"/>
            <a:ext cx="2690495" cy="1322070"/>
          </a:xfrm>
          <a:prstGeom prst="rect">
            <a:avLst/>
          </a:prstGeom>
          <a:noFill/>
        </p:spPr>
        <p:txBody>
          <a:bodyPr wrap="square" rtlCol="0" anchor="t">
            <a:spAutoFit/>
          </a:bodyPr>
          <a:lstStyle/>
          <a:p>
            <a:pPr algn="l"/>
            <a:r>
              <a:rPr lang="en-US" altLang="zh-CN" sz="1600" dirty="0">
                <a:solidFill>
                  <a:srgbClr val="474B4F"/>
                </a:solidFill>
                <a:latin typeface="Myriad Pro Light" panose="020B0403030403020204" charset="0"/>
                <a:cs typeface="Myriad Pro" panose="020B0503030403020204" pitchFamily="34" charset="0"/>
              </a:rPr>
              <a:t>A</a:t>
            </a:r>
            <a:r>
              <a:rPr lang="zh-CN" altLang="en-US" sz="1600" dirty="0">
                <a:solidFill>
                  <a:srgbClr val="474B4F"/>
                </a:solidFill>
                <a:latin typeface="Myriad Pro Light" panose="020B0403030403020204" charset="0"/>
                <a:cs typeface="Myriad Pro" panose="020B0503030403020204" pitchFamily="34" charset="0"/>
              </a:rPr>
              <a:t>ll </a:t>
            </a:r>
            <a:r>
              <a:rPr lang="en-US" altLang="zh-CN" sz="1600" dirty="0">
                <a:solidFill>
                  <a:srgbClr val="474B4F"/>
                </a:solidFill>
                <a:latin typeface="Myriad Pro Light" panose="020B0403030403020204" charset="0"/>
                <a:cs typeface="Myriad Pro" panose="020B0503030403020204" pitchFamily="34" charset="0"/>
              </a:rPr>
              <a:t>the </a:t>
            </a:r>
            <a:r>
              <a:rPr lang="zh-CN" altLang="en-US" sz="1600" dirty="0">
                <a:solidFill>
                  <a:srgbClr val="474B4F"/>
                </a:solidFill>
                <a:latin typeface="Myriad Pro Light" panose="020B0403030403020204" charset="0"/>
                <a:cs typeface="Myriad Pro" panose="020B0503030403020204" pitchFamily="34" charset="0"/>
              </a:rPr>
              <a:t>card information, card</a:t>
            </a:r>
            <a:r>
              <a:rPr lang="en-US" altLang="zh-CN" sz="1600" dirty="0">
                <a:solidFill>
                  <a:srgbClr val="474B4F"/>
                </a:solidFill>
                <a:latin typeface="Myriad Pro Light" panose="020B0403030403020204" charset="0"/>
                <a:cs typeface="Myriad Pro" panose="020B0503030403020204" pitchFamily="34" charset="0"/>
              </a:rPr>
              <a:t>, </a:t>
            </a:r>
            <a:r>
              <a:rPr lang="zh-CN" altLang="en-US" sz="1600" dirty="0">
                <a:solidFill>
                  <a:srgbClr val="474B4F"/>
                </a:solidFill>
                <a:latin typeface="Myriad Pro Light" panose="020B0403030403020204" charset="0"/>
                <a:cs typeface="Myriad Pro" panose="020B0503030403020204" pitchFamily="34" charset="0"/>
              </a:rPr>
              <a:t>and cash receipts, loss details will be recorded for the convenience of inquiry and system management.</a:t>
            </a:r>
            <a:endParaRPr lang="zh-CN" altLang="en-US" sz="1600" dirty="0">
              <a:solidFill>
                <a:srgbClr val="474B4F"/>
              </a:solidFill>
              <a:latin typeface="Myriad Pro Light" panose="020B0403030403020204" charset="0"/>
              <a:cs typeface="Myriad Pro" panose="020B0503030403020204" pitchFamily="34" charset="0"/>
            </a:endParaRPr>
          </a:p>
        </p:txBody>
      </p:sp>
      <p:pic>
        <p:nvPicPr>
          <p:cNvPr id="4" name="图片 3" descr="ZKTeco（灰+绿）-01"/>
          <p:cNvPicPr>
            <a:picLocks noChangeAspect="1"/>
          </p:cNvPicPr>
          <p:nvPr userDrawn="1"/>
        </p:nvPicPr>
        <p:blipFill>
          <a:blip r:embed="rId3"/>
          <a:stretch>
            <a:fillRect/>
          </a:stretch>
        </p:blipFill>
        <p:spPr>
          <a:xfrm>
            <a:off x="10189845" y="0"/>
            <a:ext cx="1770380" cy="627380"/>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214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81513" y="803789"/>
            <a:ext cx="7199471" cy="461665"/>
          </a:xfrm>
          <a:prstGeom prst="rect">
            <a:avLst/>
          </a:prstGeom>
          <a:noFill/>
        </p:spPr>
        <p:txBody>
          <a:bodyPr wrap="none" rtlCol="0">
            <a:spAutoFit/>
          </a:bodyPr>
          <a:lstStyle/>
          <a:p>
            <a:pPr algn="l"/>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Export Consumption Details Report in EXCEL/ PDF/ CSV</a:t>
            </a:r>
            <a:endPar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3385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3016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2" name="矩形 1"/>
          <p:cNvSpPr/>
          <p:nvPr/>
        </p:nvSpPr>
        <p:spPr>
          <a:xfrm>
            <a:off x="628650" y="1722755"/>
            <a:ext cx="10817860" cy="12547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4" name="文本框 3"/>
          <p:cNvSpPr txBox="1"/>
          <p:nvPr/>
        </p:nvSpPr>
        <p:spPr>
          <a:xfrm>
            <a:off x="770255" y="1820545"/>
            <a:ext cx="10585450" cy="1015663"/>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Personnel consumption details report supports</a:t>
            </a:r>
            <a:r>
              <a:rPr lang="zh-CN" altLang="en-US" sz="2000" b="1" dirty="0">
                <a:solidFill>
                  <a:srgbClr val="474B4F"/>
                </a:solidFill>
                <a:latin typeface="Myriad Pro Light" panose="020B0403030403020204" charset="0"/>
                <a:cs typeface="Myriad Pro" panose="020B0503030403020204" pitchFamily="34" charset="0"/>
              </a:rPr>
              <a:t> </a:t>
            </a:r>
            <a:r>
              <a:rPr lang="zh-CN" altLang="en-US" sz="2000" b="1" dirty="0">
                <a:solidFill>
                  <a:srgbClr val="7AC143"/>
                </a:solidFill>
                <a:latin typeface="Myriad Pro Light" panose="020B0403030403020204" charset="0"/>
                <a:cs typeface="Myriad Pro" panose="020B0503030403020204" pitchFamily="34" charset="0"/>
              </a:rPr>
              <a:t>exporting to EXCEL/PDF/CSV format</a:t>
            </a:r>
            <a:r>
              <a:rPr lang="zh-CN" altLang="en-US" dirty="0">
                <a:solidFill>
                  <a:srgbClr val="474B4F"/>
                </a:solidFill>
                <a:latin typeface="Myriad Pro Light" panose="020B0403030403020204" charset="0"/>
                <a:cs typeface="Myriad Pro" panose="020B0503030403020204" pitchFamily="34" charset="0"/>
              </a:rPr>
              <a:t>, and consumption report is screened</a:t>
            </a:r>
            <a:r>
              <a:rPr lang="zh-CN" altLang="en-US" sz="2000" b="1" dirty="0">
                <a:solidFill>
                  <a:srgbClr val="474B4F"/>
                </a:solidFill>
                <a:latin typeface="Myriad Pro Light" panose="020B0403030403020204" charset="0"/>
                <a:cs typeface="Myriad Pro" panose="020B0503030403020204" pitchFamily="34" charset="0"/>
              </a:rPr>
              <a:t> </a:t>
            </a:r>
            <a:r>
              <a:rPr lang="zh-CN" altLang="en-US" sz="2000" b="1" dirty="0">
                <a:solidFill>
                  <a:srgbClr val="7AC143"/>
                </a:solidFill>
                <a:latin typeface="Myriad Pro Light" panose="020B0403030403020204" charset="0"/>
                <a:cs typeface="Myriad Pro" panose="020B0503030403020204" pitchFamily="34" charset="0"/>
              </a:rPr>
              <a:t>according to the period required for the query</a:t>
            </a:r>
            <a:r>
              <a:rPr lang="zh-CN" altLang="en-US" sz="2000" b="1" dirty="0">
                <a:solidFill>
                  <a:srgbClr val="474B4F"/>
                </a:solidFill>
                <a:latin typeface="Myriad Pro Light" panose="020B0403030403020204" charset="0"/>
                <a:cs typeface="Myriad Pro" panose="020B0503030403020204" pitchFamily="34" charset="0"/>
              </a:rPr>
              <a:t> </a:t>
            </a:r>
            <a:r>
              <a:rPr lang="en-IN" altLang="zh-CN" dirty="0">
                <a:solidFill>
                  <a:srgbClr val="474B4F"/>
                </a:solidFill>
                <a:latin typeface="Myriad Pro Light" panose="020B0403030403020204" charset="0"/>
              </a:rPr>
              <a:t>where</a:t>
            </a:r>
            <a:r>
              <a:rPr lang="zh-CN" altLang="en-US" dirty="0">
                <a:solidFill>
                  <a:srgbClr val="474B4F"/>
                </a:solidFill>
                <a:latin typeface="Myriad Pro Light" panose="020B0403030403020204" charset="0"/>
              </a:rPr>
              <a:t> everyon</a:t>
            </a:r>
            <a:r>
              <a:rPr lang="zh-CN" altLang="en-US" dirty="0">
                <a:solidFill>
                  <a:srgbClr val="474B4F"/>
                </a:solidFill>
                <a:latin typeface="Myriad Pro Light" panose="020B0403030403020204" charset="0"/>
                <a:cs typeface="Myriad Pro" panose="020B0503030403020204" pitchFamily="34" charset="0"/>
              </a:rPr>
              <a:t>e can have a clear idea about consumption.</a:t>
            </a:r>
            <a:endParaRPr lang="zh-CN" altLang="en-US" dirty="0">
              <a:solidFill>
                <a:srgbClr val="474B4F"/>
              </a:solidFill>
              <a:latin typeface="Myriad Pro Light" panose="020B0403030403020204" charset="0"/>
              <a:cs typeface="Myriad Pro" panose="020B0503030403020204" pitchFamily="34" charset="0"/>
            </a:endParaRPr>
          </a:p>
        </p:txBody>
      </p:sp>
      <p:pic>
        <p:nvPicPr>
          <p:cNvPr id="5" name="图片 4"/>
          <p:cNvPicPr>
            <a:picLocks noChangeAspect="1"/>
          </p:cNvPicPr>
          <p:nvPr/>
        </p:nvPicPr>
        <p:blipFill>
          <a:blip r:embed="rId1"/>
          <a:srcRect/>
          <a:stretch>
            <a:fillRect/>
          </a:stretch>
        </p:blipFill>
        <p:spPr>
          <a:xfrm>
            <a:off x="665480" y="3437255"/>
            <a:ext cx="5673725" cy="2501900"/>
          </a:xfrm>
          <a:prstGeom prst="rect">
            <a:avLst/>
          </a:prstGeom>
        </p:spPr>
      </p:pic>
      <p:sp>
        <p:nvSpPr>
          <p:cNvPr id="9" name="矩形 8"/>
          <p:cNvSpPr/>
          <p:nvPr/>
        </p:nvSpPr>
        <p:spPr>
          <a:xfrm>
            <a:off x="2239645" y="4082415"/>
            <a:ext cx="2736215" cy="1210945"/>
          </a:xfrm>
          <a:prstGeom prst="rect">
            <a:avLst/>
          </a:prstGeom>
          <a:solidFill>
            <a:srgbClr val="FFFF00">
              <a:alpha val="33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pic>
        <p:nvPicPr>
          <p:cNvPr id="10" name="图片 9" descr="截屏2020-04-02下午2.27.53"/>
          <p:cNvPicPr>
            <a:picLocks noChangeAspect="1"/>
          </p:cNvPicPr>
          <p:nvPr/>
        </p:nvPicPr>
        <p:blipFill>
          <a:blip r:embed="rId2"/>
          <a:srcRect/>
          <a:stretch>
            <a:fillRect/>
          </a:stretch>
        </p:blipFill>
        <p:spPr>
          <a:xfrm>
            <a:off x="5390515" y="3177540"/>
            <a:ext cx="6055995" cy="3021330"/>
          </a:xfrm>
          <a:prstGeom prst="rect">
            <a:avLst/>
          </a:prstGeom>
        </p:spPr>
      </p:pic>
      <p:pic>
        <p:nvPicPr>
          <p:cNvPr id="6" name="图片 5" descr="ZKTeco（灰+绿）-01"/>
          <p:cNvPicPr>
            <a:picLocks noChangeAspect="1"/>
          </p:cNvPicPr>
          <p:nvPr userDrawn="1"/>
        </p:nvPicPr>
        <p:blipFill>
          <a:blip r:embed="rId3"/>
          <a:stretch>
            <a:fillRect/>
          </a:stretch>
        </p:blipFill>
        <p:spPr>
          <a:xfrm>
            <a:off x="10189845" y="0"/>
            <a:ext cx="1770380" cy="627380"/>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214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81513" y="803789"/>
            <a:ext cx="2952750" cy="460375"/>
          </a:xfrm>
          <a:prstGeom prst="rect">
            <a:avLst/>
          </a:prstGeom>
          <a:noFill/>
        </p:spPr>
        <p:txBody>
          <a:bodyPr wrap="none" rtlCol="0">
            <a:spAutoFit/>
          </a:bodyPr>
          <a:lstStyle/>
          <a:p>
            <a:pPr algn="l"/>
            <a:r>
              <a:rPr lang="en-US" altLang="zh-CN" sz="240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Subsidy Management</a:t>
            </a:r>
            <a:endParaRPr lang="en-US" altLang="zh-CN" sz="240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3385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30167" y="680679"/>
            <a:ext cx="579120" cy="583565"/>
          </a:xfrm>
          <a:prstGeom prst="rect">
            <a:avLst/>
          </a:prstGeom>
          <a:noFill/>
        </p:spPr>
        <p:txBody>
          <a:bodyPr wrap="none" rtlCol="0">
            <a:spAutoFit/>
          </a:bodyPr>
          <a:lstStyle/>
          <a:p>
            <a:r>
              <a:rPr lang="en-US" altLang="zh-CN" sz="3200">
                <a:solidFill>
                  <a:schemeClr val="bg1"/>
                </a:solidFill>
                <a:latin typeface="Myriad Pro Light" panose="020B0403030403020204" charset="0"/>
                <a:ea typeface="汉仪中黑S" panose="00020600040101010101" pitchFamily="18" charset="-122"/>
              </a:rPr>
              <a:t>02</a:t>
            </a:r>
            <a:endParaRPr lang="en-US" altLang="zh-CN" sz="3200">
              <a:solidFill>
                <a:schemeClr val="bg1"/>
              </a:solidFill>
              <a:latin typeface="Myriad Pro Light" panose="020B0403030403020204" charset="0"/>
              <a:ea typeface="汉仪中黑S" panose="00020600040101010101" pitchFamily="18" charset="-122"/>
            </a:endParaRPr>
          </a:p>
        </p:txBody>
      </p:sp>
      <p:sp>
        <p:nvSpPr>
          <p:cNvPr id="3" name="矩形 2"/>
          <p:cNvSpPr/>
          <p:nvPr/>
        </p:nvSpPr>
        <p:spPr>
          <a:xfrm>
            <a:off x="628650" y="1722755"/>
            <a:ext cx="10874375" cy="855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6" name="文本框 5"/>
          <p:cNvSpPr txBox="1"/>
          <p:nvPr/>
        </p:nvSpPr>
        <p:spPr>
          <a:xfrm>
            <a:off x="972185" y="1812290"/>
            <a:ext cx="10530840" cy="675640"/>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Attracts an increasingly wide audience by </a:t>
            </a:r>
            <a:r>
              <a:rPr lang="zh-CN" altLang="en-US" sz="2000" b="1" dirty="0">
                <a:solidFill>
                  <a:srgbClr val="7AC143"/>
                </a:solidFill>
                <a:latin typeface="Myriad Pro Light" panose="020B0403030403020204" charset="0"/>
                <a:cs typeface="Myriad Pro" panose="020B0503030403020204" pitchFamily="34" charset="0"/>
              </a:rPr>
              <a:t>o</a:t>
            </a:r>
            <a:r>
              <a:rPr lang="en-US" altLang="zh-CN" sz="2000" b="1" dirty="0">
                <a:solidFill>
                  <a:srgbClr val="7AC143"/>
                </a:solidFill>
                <a:latin typeface="Myriad Pro Light" panose="020B0403030403020204" charset="0"/>
                <a:cs typeface="Myriad Pro" panose="020B0503030403020204" pitchFamily="34" charset="0"/>
              </a:rPr>
              <a:t>ff</a:t>
            </a:r>
            <a:r>
              <a:rPr lang="zh-CN" altLang="en-US" sz="2000" b="1" dirty="0">
                <a:solidFill>
                  <a:srgbClr val="7AC143"/>
                </a:solidFill>
                <a:latin typeface="Myriad Pro Light" panose="020B0403030403020204" charset="0"/>
                <a:cs typeface="Myriad Pro" panose="020B0503030403020204" pitchFamily="34" charset="0"/>
              </a:rPr>
              <a:t>ering bene</a:t>
            </a:r>
            <a:r>
              <a:rPr lang="en-US" altLang="zh-CN" sz="2000" b="1" dirty="0">
                <a:solidFill>
                  <a:srgbClr val="7AC143"/>
                </a:solidFill>
                <a:latin typeface="Myriad Pro Light" panose="020B0403030403020204" charset="0"/>
                <a:cs typeface="Myriad Pro" panose="020B0503030403020204" pitchFamily="34" charset="0"/>
              </a:rPr>
              <a:t>fi</a:t>
            </a:r>
            <a:r>
              <a:rPr lang="zh-CN" altLang="en-US" sz="2000" b="1" dirty="0">
                <a:solidFill>
                  <a:srgbClr val="7AC143"/>
                </a:solidFill>
                <a:latin typeface="Myriad Pro Light" panose="020B0403030403020204" charset="0"/>
                <a:cs typeface="Myriad Pro" panose="020B0503030403020204" pitchFamily="34" charset="0"/>
              </a:rPr>
              <a:t>ts to customers</a:t>
            </a:r>
            <a:r>
              <a:rPr lang="zh-CN" altLang="en-US" sz="2000" b="1" dirty="0">
                <a:solidFill>
                  <a:srgbClr val="474B4F"/>
                </a:solidFill>
                <a:latin typeface="Myriad Pro Light" panose="020B0403030403020204" charset="0"/>
                <a:cs typeface="Myriad Pro" panose="020B0503030403020204" pitchFamily="34" charset="0"/>
              </a:rPr>
              <a:t> </a:t>
            </a:r>
            <a:r>
              <a:rPr lang="zh-CN" altLang="en-US" dirty="0">
                <a:solidFill>
                  <a:srgbClr val="474B4F"/>
                </a:solidFill>
                <a:latin typeface="Myriad Pro Light" panose="020B0403030403020204" charset="0"/>
                <a:cs typeface="Myriad Pro" panose="020B0503030403020204" pitchFamily="34" charset="0"/>
              </a:rPr>
              <a:t>who are loyal to your store or regular guests of your restaurant. </a:t>
            </a:r>
            <a:endParaRPr lang="zh-CN" altLang="en-US" dirty="0">
              <a:solidFill>
                <a:srgbClr val="474B4F"/>
              </a:solidFill>
              <a:latin typeface="Myriad Pro Light" panose="020B0403030403020204" charset="0"/>
              <a:cs typeface="Myriad Pro" panose="020B0503030403020204" pitchFamily="34" charset="0"/>
            </a:endParaRPr>
          </a:p>
        </p:txBody>
      </p:sp>
      <p:sp>
        <p:nvSpPr>
          <p:cNvPr id="8" name="文本框 7"/>
          <p:cNvSpPr txBox="1"/>
          <p:nvPr/>
        </p:nvSpPr>
        <p:spPr>
          <a:xfrm>
            <a:off x="847725" y="5217160"/>
            <a:ext cx="8009890" cy="1200329"/>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1. Software registration </a:t>
            </a:r>
            <a:r>
              <a:rPr lang="en-IN" altLang="zh-CN" dirty="0">
                <a:solidFill>
                  <a:srgbClr val="474B4F"/>
                </a:solidFill>
                <a:latin typeface="Myriad Pro Light" panose="020B0403030403020204" charset="0"/>
                <a:cs typeface="Myriad Pro" panose="020B0503030403020204" pitchFamily="34" charset="0"/>
              </a:rPr>
              <a:t>of </a:t>
            </a:r>
            <a:r>
              <a:rPr lang="zh-CN" altLang="en-US" dirty="0">
                <a:solidFill>
                  <a:srgbClr val="474B4F"/>
                </a:solidFill>
                <a:latin typeface="Myriad Pro Light" panose="020B0403030403020204" charset="0"/>
                <a:cs typeface="Myriad Pro" panose="020B0503030403020204" pitchFamily="34" charset="0"/>
              </a:rPr>
              <a:t>subsidy </a:t>
            </a:r>
            <a:r>
              <a:rPr lang="en-IN" altLang="zh-CN" dirty="0">
                <a:solidFill>
                  <a:srgbClr val="474B4F"/>
                </a:solidFill>
                <a:latin typeface="Myriad Pro Light" panose="020B0403030403020204" charset="0"/>
                <a:cs typeface="Myriad Pro" panose="020B0503030403020204" pitchFamily="34" charset="0"/>
              </a:rPr>
              <a:t>is required.</a:t>
            </a:r>
            <a:r>
              <a:rPr lang="zh-CN" altLang="en-US" dirty="0">
                <a:solidFill>
                  <a:srgbClr val="474B4F"/>
                </a:solidFill>
                <a:latin typeface="Myriad Pro Light" panose="020B0403030403020204" charset="0"/>
                <a:cs typeface="Myriad Pro" panose="020B0503030403020204" pitchFamily="34" charset="0"/>
              </a:rPr>
              <a:t> </a:t>
            </a:r>
            <a:endParaRPr lang="zh-CN" altLang="en-US" dirty="0">
              <a:solidFill>
                <a:srgbClr val="474B4F"/>
              </a:solidFill>
              <a:latin typeface="Myriad Pro Light" panose="020B0403030403020204" charset="0"/>
              <a:cs typeface="Myriad Pro" panose="020B0503030403020204" pitchFamily="34" charset="0"/>
            </a:endParaRPr>
          </a:p>
          <a:p>
            <a:r>
              <a:rPr lang="zh-CN" altLang="en-US" dirty="0">
                <a:solidFill>
                  <a:srgbClr val="474B4F"/>
                </a:solidFill>
                <a:latin typeface="Myriad Pro Light" panose="020B0403030403020204" charset="0"/>
                <a:cs typeface="Myriad Pro" panose="020B0503030403020204" pitchFamily="34" charset="0"/>
              </a:rPr>
              <a:t>2. A</a:t>
            </a:r>
            <a:r>
              <a:rPr lang="en-IN" altLang="zh-CN" dirty="0" err="1">
                <a:solidFill>
                  <a:srgbClr val="474B4F"/>
                </a:solidFill>
                <a:latin typeface="Myriad Pro Light" panose="020B0403030403020204" charset="0"/>
                <a:cs typeface="Myriad Pro" panose="020B0503030403020204" pitchFamily="34" charset="0"/>
              </a:rPr>
              <a:t>fter</a:t>
            </a:r>
            <a:r>
              <a:rPr lang="en-IN" altLang="zh-CN" dirty="0">
                <a:solidFill>
                  <a:srgbClr val="474B4F"/>
                </a:solidFill>
                <a:latin typeface="Myriad Pro Light" panose="020B0403030403020204" charset="0"/>
                <a:cs typeface="Myriad Pro" panose="020B0503030403020204" pitchFamily="34" charset="0"/>
              </a:rPr>
              <a:t> subsidy registration approval</a:t>
            </a:r>
            <a:r>
              <a:rPr lang="zh-CN" altLang="en-US" dirty="0">
                <a:solidFill>
                  <a:srgbClr val="474B4F"/>
                </a:solidFill>
                <a:latin typeface="Myriad Pro Light" panose="020B0403030403020204" charset="0"/>
                <a:cs typeface="Myriad Pro" panose="020B0503030403020204" pitchFamily="34" charset="0"/>
              </a:rPr>
              <a:t> is </a:t>
            </a:r>
            <a:r>
              <a:rPr lang="en-IN" altLang="zh-CN" dirty="0">
                <a:solidFill>
                  <a:srgbClr val="474B4F"/>
                </a:solidFill>
                <a:latin typeface="Myriad Pro Light" panose="020B0403030403020204" charset="0"/>
                <a:cs typeface="Myriad Pro" panose="020B0503030403020204" pitchFamily="34" charset="0"/>
              </a:rPr>
              <a:t>issued to ZKBioSecurity, personnel can use the subsidy machine.</a:t>
            </a:r>
            <a:endParaRPr lang="zh-CN" altLang="en-US" dirty="0">
              <a:solidFill>
                <a:srgbClr val="474B4F"/>
              </a:solidFill>
              <a:latin typeface="Myriad Pro Light" panose="020B0403030403020204" charset="0"/>
              <a:cs typeface="Myriad Pro" panose="020B0503030403020204" pitchFamily="34" charset="0"/>
            </a:endParaRPr>
          </a:p>
          <a:p>
            <a:r>
              <a:rPr lang="zh-CN" altLang="en-US" dirty="0">
                <a:solidFill>
                  <a:srgbClr val="474B4F"/>
                </a:solidFill>
                <a:latin typeface="Myriad Pro Light" panose="020B0403030403020204" charset="0"/>
                <a:cs typeface="Myriad Pro" panose="020B0503030403020204" pitchFamily="34" charset="0"/>
              </a:rPr>
              <a:t>3. Personnel </a:t>
            </a:r>
            <a:r>
              <a:rPr lang="en-IN" altLang="zh-CN" dirty="0">
                <a:solidFill>
                  <a:srgbClr val="474B4F"/>
                </a:solidFill>
                <a:latin typeface="Myriad Pro Light" panose="020B0403030403020204" charset="0"/>
                <a:cs typeface="Myriad Pro" panose="020B0503030403020204" pitchFamily="34" charset="0"/>
              </a:rPr>
              <a:t>uses</a:t>
            </a:r>
            <a:r>
              <a:rPr lang="zh-CN" altLang="en-US" dirty="0">
                <a:solidFill>
                  <a:srgbClr val="474B4F"/>
                </a:solidFill>
                <a:latin typeface="Myriad Pro Light" panose="020B0403030403020204" charset="0"/>
                <a:cs typeface="Myriad Pro" panose="020B0503030403020204" pitchFamily="34" charset="0"/>
              </a:rPr>
              <a:t> </a:t>
            </a:r>
            <a:r>
              <a:rPr lang="en-US" altLang="zh-CN" dirty="0">
                <a:solidFill>
                  <a:srgbClr val="474B4F"/>
                </a:solidFill>
                <a:latin typeface="Myriad Pro Light" panose="020B0403030403020204" charset="0"/>
                <a:cs typeface="Myriad Pro" panose="020B0503030403020204" pitchFamily="34" charset="0"/>
              </a:rPr>
              <a:t>a </a:t>
            </a:r>
            <a:r>
              <a:rPr lang="zh-CN" altLang="en-US" dirty="0">
                <a:solidFill>
                  <a:srgbClr val="474B4F"/>
                </a:solidFill>
                <a:latin typeface="Myriad Pro Light" panose="020B0403030403020204" charset="0"/>
                <a:cs typeface="Myriad Pro" panose="020B0503030403020204" pitchFamily="34" charset="0"/>
              </a:rPr>
              <a:t>subsidy machine to receive subsidies </a:t>
            </a:r>
            <a:r>
              <a:rPr lang="en-IN" altLang="zh-CN" dirty="0">
                <a:solidFill>
                  <a:srgbClr val="474B4F"/>
                </a:solidFill>
                <a:latin typeface="Myriad Pro Light" panose="020B0403030403020204" charset="0"/>
                <a:cs typeface="Myriad Pro" panose="020B0503030403020204" pitchFamily="34" charset="0"/>
              </a:rPr>
              <a:t>by swiping cards.</a:t>
            </a:r>
            <a:endParaRPr lang="zh-CN" altLang="en-US" dirty="0">
              <a:solidFill>
                <a:srgbClr val="474B4F"/>
              </a:solidFill>
              <a:latin typeface="Myriad Pro Light" panose="020B0403030403020204" charset="0"/>
              <a:cs typeface="Myriad Pro" panose="020B0503030403020204" pitchFamily="34" charset="0"/>
            </a:endParaRPr>
          </a:p>
        </p:txBody>
      </p:sp>
      <p:grpSp>
        <p:nvGrpSpPr>
          <p:cNvPr id="27" name="组合 26"/>
          <p:cNvGrpSpPr/>
          <p:nvPr/>
        </p:nvGrpSpPr>
        <p:grpSpPr>
          <a:xfrm>
            <a:off x="1316355" y="3034030"/>
            <a:ext cx="9284970" cy="2183130"/>
            <a:chOff x="2188" y="3812"/>
            <a:chExt cx="14622" cy="3438"/>
          </a:xfrm>
        </p:grpSpPr>
        <p:grpSp>
          <p:nvGrpSpPr>
            <p:cNvPr id="18" name="组合 17"/>
            <p:cNvGrpSpPr/>
            <p:nvPr/>
          </p:nvGrpSpPr>
          <p:grpSpPr>
            <a:xfrm>
              <a:off x="2188" y="3847"/>
              <a:ext cx="3870" cy="2997"/>
              <a:chOff x="7261" y="3525"/>
              <a:chExt cx="4754" cy="3750"/>
            </a:xfrm>
          </p:grpSpPr>
          <p:pic>
            <p:nvPicPr>
              <p:cNvPr id="16" name="图片 15"/>
              <p:cNvPicPr>
                <a:picLocks noChangeAspect="1"/>
              </p:cNvPicPr>
              <p:nvPr/>
            </p:nvPicPr>
            <p:blipFill>
              <a:blip r:embed="rId1">
                <a:clrChange>
                  <a:clrFrom>
                    <a:srgbClr val="FFFFFF">
                      <a:alpha val="100000"/>
                    </a:srgbClr>
                  </a:clrFrom>
                  <a:clrTo>
                    <a:srgbClr val="FFFFFF">
                      <a:alpha val="100000"/>
                      <a:alpha val="0"/>
                    </a:srgbClr>
                  </a:clrTo>
                </a:clrChange>
              </a:blip>
              <a:srcRect/>
              <a:stretch>
                <a:fillRect/>
              </a:stretch>
            </p:blipFill>
            <p:spPr>
              <a:xfrm>
                <a:off x="7889" y="3525"/>
                <a:ext cx="4126" cy="3750"/>
              </a:xfrm>
              <a:prstGeom prst="rect">
                <a:avLst/>
              </a:prstGeom>
            </p:spPr>
          </p:pic>
          <p:sp>
            <p:nvSpPr>
              <p:cNvPr id="17" name="矩形 16"/>
              <p:cNvSpPr/>
              <p:nvPr/>
            </p:nvSpPr>
            <p:spPr>
              <a:xfrm>
                <a:off x="7261" y="3728"/>
                <a:ext cx="1127" cy="1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grpSp>
        <p:grpSp>
          <p:nvGrpSpPr>
            <p:cNvPr id="23" name="组合 22"/>
            <p:cNvGrpSpPr/>
            <p:nvPr/>
          </p:nvGrpSpPr>
          <p:grpSpPr>
            <a:xfrm>
              <a:off x="6360" y="4010"/>
              <a:ext cx="6771" cy="3040"/>
              <a:chOff x="8557" y="4056"/>
              <a:chExt cx="8365" cy="3785"/>
            </a:xfrm>
          </p:grpSpPr>
          <p:sp>
            <p:nvSpPr>
              <p:cNvPr id="15" name="矩形 14"/>
              <p:cNvSpPr/>
              <p:nvPr/>
            </p:nvSpPr>
            <p:spPr>
              <a:xfrm>
                <a:off x="8557" y="5018"/>
                <a:ext cx="921" cy="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pic>
            <p:nvPicPr>
              <p:cNvPr id="19" name="图片 1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534" y="4061"/>
                <a:ext cx="5775" cy="3780"/>
              </a:xfrm>
              <a:prstGeom prst="rect">
                <a:avLst/>
              </a:prstGeom>
            </p:spPr>
          </p:pic>
          <p:sp>
            <p:nvSpPr>
              <p:cNvPr id="20" name="矩形 19"/>
              <p:cNvSpPr/>
              <p:nvPr/>
            </p:nvSpPr>
            <p:spPr>
              <a:xfrm>
                <a:off x="14642" y="4196"/>
                <a:ext cx="2281" cy="1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21" name="矩形 20"/>
              <p:cNvSpPr/>
              <p:nvPr/>
            </p:nvSpPr>
            <p:spPr>
              <a:xfrm>
                <a:off x="8980" y="4056"/>
                <a:ext cx="873" cy="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grpSp>
        <p:pic>
          <p:nvPicPr>
            <p:cNvPr id="25" name="图片 2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732" y="3812"/>
              <a:ext cx="4078" cy="3439"/>
            </a:xfrm>
            <a:prstGeom prst="rect">
              <a:avLst/>
            </a:prstGeom>
          </p:spPr>
        </p:pic>
        <p:sp>
          <p:nvSpPr>
            <p:cNvPr id="14" name="右箭头 13"/>
            <p:cNvSpPr/>
            <p:nvPr/>
          </p:nvSpPr>
          <p:spPr>
            <a:xfrm>
              <a:off x="6058" y="4949"/>
              <a:ext cx="854" cy="793"/>
            </a:xfrm>
            <a:prstGeom prst="rightArrow">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26" name="右箭头 25"/>
            <p:cNvSpPr/>
            <p:nvPr/>
          </p:nvSpPr>
          <p:spPr>
            <a:xfrm>
              <a:off x="11825" y="4949"/>
              <a:ext cx="854" cy="793"/>
            </a:xfrm>
            <a:prstGeom prst="rightArrow">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grpSp>
      <p:sp>
        <p:nvSpPr>
          <p:cNvPr id="12" name="文本框 11"/>
          <p:cNvSpPr txBox="1"/>
          <p:nvPr/>
        </p:nvSpPr>
        <p:spPr>
          <a:xfrm>
            <a:off x="847725" y="2673985"/>
            <a:ext cx="8009890" cy="383540"/>
          </a:xfrm>
          <a:prstGeom prst="rect">
            <a:avLst/>
          </a:prstGeom>
          <a:noFill/>
        </p:spPr>
        <p:txBody>
          <a:bodyPr wrap="square" rtlCol="0" anchor="t">
            <a:spAutoFit/>
          </a:bodyPr>
          <a:lstStyle/>
          <a:p>
            <a:r>
              <a:rPr lang="zh-CN" altLang="en-US" sz="1900" b="1" dirty="0">
                <a:solidFill>
                  <a:srgbClr val="7AC143"/>
                </a:solidFill>
                <a:latin typeface="Myriad Pro Light" panose="020B0403030403020204" charset="0"/>
                <a:cs typeface="Myriad Pro" panose="020B0503030403020204" pitchFamily="34" charset="0"/>
              </a:rPr>
              <a:t>Subsidy collection process: </a:t>
            </a:r>
            <a:endParaRPr lang="zh-CN" altLang="en-US" sz="1900" b="1" dirty="0">
              <a:solidFill>
                <a:srgbClr val="7AC143"/>
              </a:solidFill>
              <a:latin typeface="Myriad Pro Light" panose="020B0403030403020204" charset="0"/>
              <a:cs typeface="Myriad Pro" panose="020B0503030403020204" pitchFamily="34" charset="0"/>
            </a:endParaRPr>
          </a:p>
        </p:txBody>
      </p:sp>
      <p:pic>
        <p:nvPicPr>
          <p:cNvPr id="2" name="图片 1" descr="ZKTeco（灰+绿）-01"/>
          <p:cNvPicPr>
            <a:picLocks noChangeAspect="1"/>
          </p:cNvPicPr>
          <p:nvPr userDrawn="1"/>
        </p:nvPicPr>
        <p:blipFill>
          <a:blip r:embed="rId4"/>
          <a:stretch>
            <a:fillRect/>
          </a:stretch>
        </p:blipFill>
        <p:spPr>
          <a:xfrm>
            <a:off x="10189845" y="0"/>
            <a:ext cx="1770380" cy="627380"/>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214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81513" y="803789"/>
            <a:ext cx="4206240" cy="460375"/>
          </a:xfrm>
          <a:prstGeom prst="rect">
            <a:avLst/>
          </a:prstGeom>
          <a:noFill/>
        </p:spPr>
        <p:txBody>
          <a:bodyPr wrap="none" rtlCol="0">
            <a:spAutoFit/>
          </a:bodyPr>
          <a:lstStyle/>
          <a:p>
            <a:pPr algn="l"/>
            <a:r>
              <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rPr>
              <a:t>Consumption Hardware Display</a:t>
            </a:r>
            <a:endParaRPr lang="en-US" altLang="zh-CN" sz="2400" dirty="0">
              <a:solidFill>
                <a:schemeClr val="tx1"/>
              </a:solidFill>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3385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3016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2" name="矩形 1"/>
          <p:cNvSpPr/>
          <p:nvPr/>
        </p:nvSpPr>
        <p:spPr>
          <a:xfrm>
            <a:off x="4163695" y="1723390"/>
            <a:ext cx="7401560" cy="2000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sp>
        <p:nvSpPr>
          <p:cNvPr id="4" name="文本框 3"/>
          <p:cNvSpPr txBox="1"/>
          <p:nvPr/>
        </p:nvSpPr>
        <p:spPr>
          <a:xfrm>
            <a:off x="4351020" y="1954530"/>
            <a:ext cx="7265035" cy="1261884"/>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ZKBioSecurity currently </a:t>
            </a:r>
            <a:r>
              <a:rPr lang="zh-CN" altLang="en-US" sz="2000" b="1" dirty="0">
                <a:solidFill>
                  <a:srgbClr val="7AC143"/>
                </a:solidFill>
                <a:latin typeface="Myriad Pro Light" panose="020B0403030403020204" charset="0"/>
                <a:cs typeface="Myriad Pro" panose="020B0503030403020204" pitchFamily="34" charset="0"/>
              </a:rPr>
              <a:t>supports Promerc-10, </a:t>
            </a:r>
            <a:r>
              <a:rPr lang="en-US" altLang="zh-CN" sz="2000" b="1" dirty="0">
                <a:solidFill>
                  <a:srgbClr val="7AC143"/>
                </a:solidFill>
                <a:latin typeface="Myriad Pro Light" panose="020B0403030403020204" charset="0"/>
                <a:cs typeface="Myriad Pro" panose="020B0503030403020204" pitchFamily="34" charset="0"/>
              </a:rPr>
              <a:t>P</a:t>
            </a:r>
            <a:r>
              <a:rPr lang="zh-CN" altLang="en-US" sz="2000" b="1" dirty="0">
                <a:solidFill>
                  <a:srgbClr val="7AC143"/>
                </a:solidFill>
                <a:latin typeface="Myriad Pro Light" panose="020B0403030403020204" charset="0"/>
                <a:cs typeface="Myriad Pro" panose="020B0503030403020204" pitchFamily="34" charset="0"/>
              </a:rPr>
              <a:t>romerc-20 consumer terminals, connected via TCP/IP</a:t>
            </a:r>
            <a:r>
              <a:rPr lang="zh-CN" altLang="en-US" dirty="0">
                <a:solidFill>
                  <a:srgbClr val="474B4F"/>
                </a:solidFill>
                <a:latin typeface="Myriad Pro Light" panose="020B0403030403020204" charset="0"/>
                <a:cs typeface="Myriad Pro" panose="020B0503030403020204" pitchFamily="34" charset="0"/>
              </a:rPr>
              <a:t>, which makes it easy for administrators to set up device usage, consumption mode and operate card issuance in the background to link hardware to manage consumption systems.</a:t>
            </a:r>
            <a:endParaRPr lang="zh-CN" altLang="en-US" dirty="0">
              <a:solidFill>
                <a:srgbClr val="474B4F"/>
              </a:solidFill>
              <a:latin typeface="Myriad Pro Light" panose="020B0403030403020204" charset="0"/>
              <a:cs typeface="Myriad Pro" panose="020B0503030403020204" pitchFamily="34" charset="0"/>
            </a:endParaRPr>
          </a:p>
        </p:txBody>
      </p:sp>
      <p:sp>
        <p:nvSpPr>
          <p:cNvPr id="5" name="文本框 4"/>
          <p:cNvSpPr txBox="1"/>
          <p:nvPr/>
        </p:nvSpPr>
        <p:spPr>
          <a:xfrm>
            <a:off x="824865" y="4736465"/>
            <a:ext cx="10118906" cy="1615827"/>
          </a:xfrm>
          <a:prstGeom prst="rect">
            <a:avLst/>
          </a:prstGeom>
          <a:noFill/>
        </p:spPr>
        <p:txBody>
          <a:bodyPr wrap="square" rtlCol="0" anchor="t">
            <a:spAutoFit/>
          </a:bodyPr>
          <a:lstStyle/>
          <a:p>
            <a:pPr fontAlgn="auto">
              <a:spcAft>
                <a:spcPts val="600"/>
              </a:spcAft>
            </a:pPr>
            <a:r>
              <a:rPr lang="zh-CN" altLang="en-US" dirty="0">
                <a:solidFill>
                  <a:srgbClr val="474B4F"/>
                </a:solidFill>
                <a:latin typeface="Myriad Pro Light" panose="020B0403030403020204" charset="0"/>
                <a:cs typeface="Myriad Pro" panose="020B0503030403020204" pitchFamily="34" charset="0"/>
              </a:rPr>
              <a:t>Th</a:t>
            </a:r>
            <a:r>
              <a:rPr lang="zh-CN" altLang="en-US" sz="2000" dirty="0">
                <a:solidFill>
                  <a:srgbClr val="474B4F"/>
                </a:solidFill>
                <a:latin typeface="Myriad Pro Light" panose="020B0403030403020204" charset="0"/>
                <a:cs typeface="Myriad Pro" panose="020B0503030403020204" pitchFamily="34" charset="0"/>
              </a:rPr>
              <a:t>e </a:t>
            </a:r>
            <a:r>
              <a:rPr lang="en-US" altLang="zh-CN" sz="2000" b="1" dirty="0">
                <a:solidFill>
                  <a:srgbClr val="7AC143"/>
                </a:solidFill>
                <a:latin typeface="Myriad Pro Light" panose="020B0403030403020204" charset="0"/>
                <a:cs typeface="Myriad Pro" panose="020B0503030403020204" pitchFamily="34" charset="0"/>
              </a:rPr>
              <a:t>C</a:t>
            </a:r>
            <a:r>
              <a:rPr lang="zh-CN" altLang="en-US" sz="2000" b="1" dirty="0">
                <a:solidFill>
                  <a:srgbClr val="7AC143"/>
                </a:solidFill>
                <a:latin typeface="Myriad Pro Light" panose="020B0403030403020204" charset="0"/>
                <a:cs typeface="Myriad Pro" panose="020B0503030403020204" pitchFamily="34" charset="0"/>
              </a:rPr>
              <a:t>onsumption report</a:t>
            </a:r>
            <a:r>
              <a:rPr lang="zh-CN" altLang="en-US" b="1" dirty="0">
                <a:solidFill>
                  <a:srgbClr val="7AC143"/>
                </a:solidFill>
                <a:latin typeface="Myriad Pro Light" panose="020B0403030403020204" charset="0"/>
                <a:cs typeface="Myriad Pro" panose="020B0503030403020204" pitchFamily="34" charset="0"/>
              </a:rPr>
              <a:t> </a:t>
            </a:r>
            <a:r>
              <a:rPr lang="en-US" altLang="zh-CN" dirty="0">
                <a:solidFill>
                  <a:srgbClr val="474B4F"/>
                </a:solidFill>
                <a:latin typeface="Myriad Pro Light" panose="020B0403030403020204" charset="0"/>
                <a:cs typeface="Myriad Pro" panose="020B0503030403020204" pitchFamily="34" charset="0"/>
              </a:rPr>
              <a:t>includes 9 kinds of statements such as Issue Card table, Top-Up table, Refund table, Subsidy table, Card Suspend and Resume table. </a:t>
            </a:r>
            <a:r>
              <a:rPr lang="zh-CN" altLang="en-US" dirty="0">
                <a:solidFill>
                  <a:srgbClr val="474B4F"/>
                </a:solidFill>
                <a:latin typeface="Myriad Pro Light" panose="020B0403030403020204" charset="0"/>
                <a:cs typeface="Myriad Pro" panose="020B0503030403020204" pitchFamily="34" charset="0"/>
              </a:rPr>
              <a:t> </a:t>
            </a:r>
            <a:endParaRPr lang="zh-CN" altLang="en-US" dirty="0">
              <a:solidFill>
                <a:srgbClr val="474B4F"/>
              </a:solidFill>
              <a:latin typeface="Myriad Pro Light" panose="020B0403030403020204" charset="0"/>
              <a:cs typeface="Myriad Pro" panose="020B0503030403020204" pitchFamily="34" charset="0"/>
            </a:endParaRPr>
          </a:p>
          <a:p>
            <a:r>
              <a:rPr lang="zh-CN" altLang="en-US" dirty="0">
                <a:solidFill>
                  <a:srgbClr val="474B4F"/>
                </a:solidFill>
                <a:latin typeface="Myriad Pro Light" panose="020B0403030403020204" charset="0"/>
                <a:cs typeface="Myriad Pro" panose="020B0503030403020204" pitchFamily="34" charset="0"/>
              </a:rPr>
              <a:t>The </a:t>
            </a:r>
            <a:r>
              <a:rPr lang="en-US" altLang="zh-CN" sz="2000" b="1" dirty="0">
                <a:solidFill>
                  <a:srgbClr val="7AC143"/>
                </a:solidFill>
                <a:latin typeface="Myriad Pro Light" panose="020B0403030403020204" charset="0"/>
                <a:cs typeface="Myriad Pro" panose="020B0503030403020204" pitchFamily="34" charset="0"/>
              </a:rPr>
              <a:t>S</a:t>
            </a:r>
            <a:r>
              <a:rPr lang="zh-CN" altLang="en-US" sz="2000" b="1" dirty="0">
                <a:solidFill>
                  <a:srgbClr val="7AC143"/>
                </a:solidFill>
                <a:latin typeface="Myriad Pro Light" panose="020B0403030403020204" charset="0"/>
                <a:cs typeface="Myriad Pro" panose="020B0503030403020204" pitchFamily="34" charset="0"/>
              </a:rPr>
              <a:t>tatistical report</a:t>
            </a:r>
            <a:r>
              <a:rPr lang="zh-CN" altLang="en-US" dirty="0">
                <a:solidFill>
                  <a:srgbClr val="474B4F"/>
                </a:solidFill>
                <a:latin typeface="Myriad Pro Light" panose="020B0403030403020204" charset="0"/>
                <a:cs typeface="Myriad Pro" panose="020B0503030403020204" pitchFamily="34" charset="0"/>
              </a:rPr>
              <a:t> includes </a:t>
            </a:r>
            <a:r>
              <a:rPr lang="en-US" altLang="zh-CN" dirty="0">
                <a:solidFill>
                  <a:srgbClr val="474B4F"/>
                </a:solidFill>
                <a:latin typeface="Myriad Pro Light" panose="020B0403030403020204" charset="0"/>
                <a:cs typeface="Myriad Pro" panose="020B0503030403020204" pitchFamily="34" charset="0"/>
              </a:rPr>
              <a:t>P</a:t>
            </a:r>
            <a:r>
              <a:rPr lang="zh-CN" altLang="en-US" dirty="0">
                <a:solidFill>
                  <a:srgbClr val="474B4F"/>
                </a:solidFill>
                <a:latin typeface="Myriad Pro Light" panose="020B0403030403020204" charset="0"/>
                <a:cs typeface="Myriad Pro" panose="020B0503030403020204" pitchFamily="34" charset="0"/>
              </a:rPr>
              <a:t>ersonal </a:t>
            </a:r>
            <a:r>
              <a:rPr lang="en-US" altLang="zh-CN" dirty="0">
                <a:solidFill>
                  <a:srgbClr val="474B4F"/>
                </a:solidFill>
                <a:latin typeface="Myriad Pro Light" panose="020B0403030403020204" charset="0"/>
                <a:cs typeface="Myriad Pro" panose="020B0503030403020204" pitchFamily="34" charset="0"/>
              </a:rPr>
              <a:t>C</a:t>
            </a:r>
            <a:r>
              <a:rPr lang="zh-CN" altLang="en-US" dirty="0">
                <a:solidFill>
                  <a:srgbClr val="474B4F"/>
                </a:solidFill>
                <a:latin typeface="Myriad Pro Light" panose="020B0403030403020204" charset="0"/>
                <a:cs typeface="Myriad Pro" panose="020B0503030403020204" pitchFamily="34" charset="0"/>
              </a:rPr>
              <a:t>onsumption </a:t>
            </a:r>
            <a:r>
              <a:rPr lang="en-US" altLang="zh-CN" dirty="0">
                <a:solidFill>
                  <a:srgbClr val="474B4F"/>
                </a:solidFill>
                <a:latin typeface="Myriad Pro Light" panose="020B0403030403020204" charset="0"/>
                <a:cs typeface="Myriad Pro" panose="020B0503030403020204" pitchFamily="34" charset="0"/>
              </a:rPr>
              <a:t>S</a:t>
            </a:r>
            <a:r>
              <a:rPr lang="zh-CN" altLang="en-US" dirty="0">
                <a:solidFill>
                  <a:srgbClr val="474B4F"/>
                </a:solidFill>
                <a:latin typeface="Myriad Pro Light" panose="020B0403030403020204" charset="0"/>
                <a:cs typeface="Myriad Pro" panose="020B0503030403020204" pitchFamily="34" charset="0"/>
              </a:rPr>
              <a:t>tatistics table, </a:t>
            </a:r>
            <a:r>
              <a:rPr lang="en-US" altLang="zh-CN" dirty="0">
                <a:solidFill>
                  <a:srgbClr val="474B4F"/>
                </a:solidFill>
                <a:latin typeface="Myriad Pro Light" panose="020B0403030403020204" charset="0"/>
                <a:cs typeface="Myriad Pro" panose="020B0503030403020204" pitchFamily="34" charset="0"/>
              </a:rPr>
              <a:t>D</a:t>
            </a:r>
            <a:r>
              <a:rPr lang="zh-CN" altLang="en-US" dirty="0">
                <a:solidFill>
                  <a:srgbClr val="474B4F"/>
                </a:solidFill>
                <a:latin typeface="Myriad Pro Light" panose="020B0403030403020204" charset="0"/>
                <a:cs typeface="Myriad Pro" panose="020B0503030403020204" pitchFamily="34" charset="0"/>
              </a:rPr>
              <a:t>epartment </a:t>
            </a:r>
            <a:r>
              <a:rPr lang="en-US" altLang="zh-CN" dirty="0">
                <a:solidFill>
                  <a:srgbClr val="474B4F"/>
                </a:solidFill>
                <a:latin typeface="Myriad Pro Light" panose="020B0403030403020204" charset="0"/>
                <a:cs typeface="Myriad Pro" panose="020B0503030403020204" pitchFamily="34" charset="0"/>
              </a:rPr>
              <a:t>S</a:t>
            </a:r>
            <a:r>
              <a:rPr lang="zh-CN" altLang="en-US" dirty="0">
                <a:solidFill>
                  <a:srgbClr val="474B4F"/>
                </a:solidFill>
                <a:latin typeface="Myriad Pro Light" panose="020B0403030403020204" charset="0"/>
                <a:cs typeface="Myriad Pro" panose="020B0503030403020204" pitchFamily="34" charset="0"/>
              </a:rPr>
              <a:t>ummary table, </a:t>
            </a:r>
            <a:r>
              <a:rPr lang="en-US" altLang="zh-CN" dirty="0">
                <a:solidFill>
                  <a:srgbClr val="474B4F"/>
                </a:solidFill>
                <a:latin typeface="Myriad Pro Light" panose="020B0403030403020204" charset="0"/>
                <a:cs typeface="Myriad Pro" panose="020B0503030403020204" pitchFamily="34" charset="0"/>
              </a:rPr>
              <a:t>R</a:t>
            </a:r>
            <a:r>
              <a:rPr lang="zh-CN" altLang="en-US" dirty="0">
                <a:solidFill>
                  <a:srgbClr val="474B4F"/>
                </a:solidFill>
                <a:latin typeface="Myriad Pro Light" panose="020B0403030403020204" charset="0"/>
                <a:cs typeface="Myriad Pro" panose="020B0503030403020204" pitchFamily="34" charset="0"/>
              </a:rPr>
              <a:t>estaurant </a:t>
            </a:r>
            <a:r>
              <a:rPr lang="en-US" altLang="zh-CN" dirty="0">
                <a:solidFill>
                  <a:srgbClr val="474B4F"/>
                </a:solidFill>
                <a:latin typeface="Myriad Pro Light" panose="020B0403030403020204" charset="0"/>
                <a:cs typeface="Myriad Pro" panose="020B0503030403020204" pitchFamily="34" charset="0"/>
              </a:rPr>
              <a:t>S</a:t>
            </a:r>
            <a:r>
              <a:rPr lang="zh-CN" altLang="en-US" dirty="0">
                <a:solidFill>
                  <a:srgbClr val="474B4F"/>
                </a:solidFill>
                <a:latin typeface="Myriad Pro Light" panose="020B0403030403020204" charset="0"/>
                <a:cs typeface="Myriad Pro" panose="020B0503030403020204" pitchFamily="34" charset="0"/>
              </a:rPr>
              <a:t>ummary table, </a:t>
            </a:r>
            <a:r>
              <a:rPr lang="en-US" altLang="zh-CN" dirty="0">
                <a:solidFill>
                  <a:srgbClr val="474B4F"/>
                </a:solidFill>
                <a:latin typeface="Myriad Pro Light" panose="020B0403030403020204" charset="0"/>
                <a:cs typeface="Myriad Pro" panose="020B0503030403020204" pitchFamily="34" charset="0"/>
              </a:rPr>
              <a:t>E</a:t>
            </a:r>
            <a:r>
              <a:rPr lang="zh-CN" altLang="en-US" dirty="0">
                <a:solidFill>
                  <a:srgbClr val="474B4F"/>
                </a:solidFill>
                <a:latin typeface="Myriad Pro Light" panose="020B0403030403020204" charset="0"/>
                <a:cs typeface="Myriad Pro" panose="020B0503030403020204" pitchFamily="34" charset="0"/>
              </a:rPr>
              <a:t>quipment </a:t>
            </a:r>
            <a:r>
              <a:rPr lang="en-US" altLang="zh-CN" dirty="0">
                <a:solidFill>
                  <a:srgbClr val="474B4F"/>
                </a:solidFill>
                <a:latin typeface="Myriad Pro Light" panose="020B0403030403020204" charset="0"/>
                <a:cs typeface="Myriad Pro" panose="020B0503030403020204" pitchFamily="34" charset="0"/>
              </a:rPr>
              <a:t>S</a:t>
            </a:r>
            <a:r>
              <a:rPr lang="zh-CN" altLang="en-US" dirty="0">
                <a:solidFill>
                  <a:srgbClr val="474B4F"/>
                </a:solidFill>
                <a:latin typeface="Myriad Pro Light" panose="020B0403030403020204" charset="0"/>
                <a:cs typeface="Myriad Pro" panose="020B0503030403020204" pitchFamily="34" charset="0"/>
              </a:rPr>
              <a:t>ummary table, </a:t>
            </a:r>
            <a:r>
              <a:rPr lang="en-US" altLang="zh-CN" dirty="0">
                <a:solidFill>
                  <a:srgbClr val="474B4F"/>
                </a:solidFill>
                <a:latin typeface="Myriad Pro Light" panose="020B0403030403020204" charset="0"/>
                <a:cs typeface="Myriad Pro" panose="020B0503030403020204" pitchFamily="34" charset="0"/>
              </a:rPr>
              <a:t>R</a:t>
            </a:r>
            <a:r>
              <a:rPr lang="zh-CN" altLang="en-US" dirty="0">
                <a:solidFill>
                  <a:srgbClr val="474B4F"/>
                </a:solidFill>
                <a:latin typeface="Myriad Pro Light" panose="020B0403030403020204" charset="0"/>
                <a:cs typeface="Myriad Pro" panose="020B0503030403020204" pitchFamily="34" charset="0"/>
              </a:rPr>
              <a:t>eceipt Summary table</a:t>
            </a:r>
            <a:r>
              <a:rPr lang="en-US" altLang="zh-CN" dirty="0">
                <a:solidFill>
                  <a:srgbClr val="474B4F"/>
                </a:solidFill>
                <a:latin typeface="Myriad Pro Light" panose="020B0403030403020204" charset="0"/>
                <a:cs typeface="Myriad Pro" panose="020B0503030403020204" pitchFamily="34" charset="0"/>
              </a:rPr>
              <a:t>,</a:t>
            </a:r>
            <a:r>
              <a:rPr lang="zh-CN" altLang="en-US" dirty="0">
                <a:solidFill>
                  <a:srgbClr val="474B4F"/>
                </a:solidFill>
                <a:latin typeface="Myriad Pro Light" panose="020B0403030403020204" charset="0"/>
                <a:cs typeface="Myriad Pro" panose="020B0503030403020204" pitchFamily="34" charset="0"/>
              </a:rPr>
              <a:t> </a:t>
            </a:r>
            <a:r>
              <a:rPr lang="en-IN" altLang="zh-CN" dirty="0">
                <a:solidFill>
                  <a:srgbClr val="474B4F"/>
                </a:solidFill>
                <a:latin typeface="Myriad Pro Light" panose="020B0403030403020204" charset="0"/>
                <a:cs typeface="Myriad Pro" panose="020B0503030403020204" pitchFamily="34" charset="0"/>
              </a:rPr>
              <a:t>and</a:t>
            </a:r>
            <a:r>
              <a:rPr lang="zh-CN" altLang="en-US" dirty="0">
                <a:solidFill>
                  <a:srgbClr val="474B4F"/>
                </a:solidFill>
                <a:latin typeface="Myriad Pro Light" panose="020B0403030403020204" charset="0"/>
                <a:cs typeface="Myriad Pro" panose="020B0503030403020204" pitchFamily="34" charset="0"/>
              </a:rPr>
              <a:t> </a:t>
            </a:r>
            <a:r>
              <a:rPr lang="en-US" altLang="zh-CN" dirty="0">
                <a:solidFill>
                  <a:srgbClr val="474B4F"/>
                </a:solidFill>
                <a:latin typeface="Myriad Pro Light" panose="020B0403030403020204" charset="0"/>
                <a:cs typeface="Myriad Pro" panose="020B0503030403020204" pitchFamily="34" charset="0"/>
              </a:rPr>
              <a:t>M</a:t>
            </a:r>
            <a:r>
              <a:rPr lang="zh-CN" altLang="en-US" dirty="0">
                <a:solidFill>
                  <a:srgbClr val="474B4F"/>
                </a:solidFill>
                <a:latin typeface="Myriad Pro Light" panose="020B0403030403020204" charset="0"/>
                <a:cs typeface="Myriad Pro" panose="020B0503030403020204" pitchFamily="34" charset="0"/>
              </a:rPr>
              <a:t>eal summary table</a:t>
            </a:r>
            <a:r>
              <a:rPr lang="en-IN" altLang="zh-CN" dirty="0">
                <a:solidFill>
                  <a:srgbClr val="474B4F"/>
                </a:solidFill>
                <a:latin typeface="Myriad Pro Light" panose="020B0403030403020204" charset="0"/>
                <a:cs typeface="Myriad Pro" panose="020B0503030403020204" pitchFamily="34" charset="0"/>
              </a:rPr>
              <a:t>.</a:t>
            </a:r>
            <a:endParaRPr lang="zh-CN" altLang="en-US" dirty="0">
              <a:solidFill>
                <a:srgbClr val="474B4F"/>
              </a:solidFill>
              <a:latin typeface="Myriad Pro Light" panose="020B0403030403020204" charset="0"/>
              <a:cs typeface="Myriad Pro" panose="020B0503030403020204" pitchFamily="34" charset="0"/>
            </a:endParaRPr>
          </a:p>
        </p:txBody>
      </p:sp>
      <p:sp>
        <p:nvSpPr>
          <p:cNvPr id="9" name="文本框 8"/>
          <p:cNvSpPr txBox="1"/>
          <p:nvPr/>
        </p:nvSpPr>
        <p:spPr>
          <a:xfrm>
            <a:off x="629285" y="4129405"/>
            <a:ext cx="2540000" cy="491490"/>
          </a:xfrm>
          <a:prstGeom prst="rect">
            <a:avLst/>
          </a:prstGeom>
          <a:noFill/>
        </p:spPr>
        <p:txBody>
          <a:bodyPr wrap="square" rtlCol="0" anchor="t">
            <a:spAutoFit/>
          </a:bodyPr>
          <a:lstStyle/>
          <a:p>
            <a:r>
              <a:rPr lang="zh-CN" altLang="en-US" sz="2600" b="1" dirty="0">
                <a:solidFill>
                  <a:srgbClr val="474B4F"/>
                </a:solidFill>
                <a:latin typeface="Myriad Pro Light" panose="020B0403030403020204" charset="0"/>
                <a:cs typeface="Myriad Pro" panose="020B0503030403020204" pitchFamily="34" charset="0"/>
              </a:rPr>
              <a:t>Report</a:t>
            </a:r>
            <a:r>
              <a:rPr lang="en-US" altLang="zh-CN" sz="2600" b="1" dirty="0">
                <a:solidFill>
                  <a:srgbClr val="474B4F"/>
                </a:solidFill>
                <a:latin typeface="Myriad Pro Light" panose="020B0403030403020204" charset="0"/>
                <a:cs typeface="Myriad Pro" panose="020B0503030403020204" pitchFamily="34" charset="0"/>
              </a:rPr>
              <a:t>s</a:t>
            </a:r>
            <a:endParaRPr lang="zh-CN" altLang="en-US" sz="2600" b="1" dirty="0">
              <a:solidFill>
                <a:srgbClr val="474B4F"/>
              </a:solidFill>
              <a:latin typeface="Myriad Pro Light" panose="020B0403030403020204" charset="0"/>
              <a:cs typeface="Myriad Pro" panose="020B0503030403020204" pitchFamily="34" charset="0"/>
            </a:endParaRPr>
          </a:p>
        </p:txBody>
      </p:sp>
      <p:pic>
        <p:nvPicPr>
          <p:cNvPr id="10" name="图片 9"/>
          <p:cNvPicPr>
            <a:picLocks noChangeAspect="1"/>
          </p:cNvPicPr>
          <p:nvPr/>
        </p:nvPicPr>
        <p:blipFill>
          <a:blip r:embed="rId1">
            <a:clrChange>
              <a:clrFrom>
                <a:srgbClr val="FBFBFB">
                  <a:alpha val="100000"/>
                </a:srgbClr>
              </a:clrFrom>
              <a:clrTo>
                <a:srgbClr val="FBFBFB">
                  <a:alpha val="100000"/>
                  <a:alpha val="0"/>
                </a:srgbClr>
              </a:clrTo>
            </a:clrChange>
          </a:blip>
          <a:stretch>
            <a:fillRect/>
          </a:stretch>
        </p:blipFill>
        <p:spPr>
          <a:xfrm>
            <a:off x="628015" y="1773555"/>
            <a:ext cx="3535680" cy="1885315"/>
          </a:xfrm>
          <a:prstGeom prst="rect">
            <a:avLst/>
          </a:prstGeom>
        </p:spPr>
      </p:pic>
      <p:sp>
        <p:nvSpPr>
          <p:cNvPr id="11" name="矩形 10"/>
          <p:cNvSpPr/>
          <p:nvPr/>
        </p:nvSpPr>
        <p:spPr>
          <a:xfrm>
            <a:off x="629285" y="1723390"/>
            <a:ext cx="3721735" cy="200088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cxnSp>
        <p:nvCxnSpPr>
          <p:cNvPr id="13" name="直接连接符 12"/>
          <p:cNvCxnSpPr/>
          <p:nvPr/>
        </p:nvCxnSpPr>
        <p:spPr>
          <a:xfrm>
            <a:off x="745490" y="4043680"/>
            <a:ext cx="10838180" cy="0"/>
          </a:xfrm>
          <a:prstGeom prst="line">
            <a:avLst/>
          </a:prstGeom>
          <a:ln>
            <a:solidFill>
              <a:srgbClr val="474B4F">
                <a:alpha val="40000"/>
              </a:srgbClr>
            </a:solidFill>
          </a:ln>
        </p:spPr>
        <p:style>
          <a:lnRef idx="1">
            <a:schemeClr val="accent1"/>
          </a:lnRef>
          <a:fillRef idx="0">
            <a:schemeClr val="accent1"/>
          </a:fillRef>
          <a:effectRef idx="0">
            <a:schemeClr val="accent1"/>
          </a:effectRef>
          <a:fontRef idx="minor">
            <a:schemeClr val="tx1"/>
          </a:fontRef>
        </p:style>
      </p:cxnSp>
      <p:pic>
        <p:nvPicPr>
          <p:cNvPr id="3" name="图片 2" descr="ZKTeco（灰+绿）-01"/>
          <p:cNvPicPr>
            <a:picLocks noChangeAspect="1"/>
          </p:cNvPicPr>
          <p:nvPr userDrawn="1"/>
        </p:nvPicPr>
        <p:blipFill>
          <a:blip r:embed="rId2"/>
          <a:stretch>
            <a:fillRect/>
          </a:stretch>
        </p:blipFill>
        <p:spPr>
          <a:xfrm>
            <a:off x="10189845" y="0"/>
            <a:ext cx="1770380" cy="627380"/>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2" name="图片 1" descr="ZKTeco（灰+绿）-01"/>
          <p:cNvPicPr>
            <a:picLocks noChangeAspect="1"/>
          </p:cNvPicPr>
          <p:nvPr userDrawn="1"/>
        </p:nvPicPr>
        <p:blipFill>
          <a:blip r:embed="rId1"/>
          <a:stretch>
            <a:fillRect/>
          </a:stretch>
        </p:blipFill>
        <p:spPr>
          <a:xfrm>
            <a:off x="10189845" y="0"/>
            <a:ext cx="1770380" cy="627380"/>
          </a:xfrm>
          <a:prstGeom prst="rect">
            <a:avLst/>
          </a:prstGeom>
        </p:spPr>
      </p:pic>
      <p:pic>
        <p:nvPicPr>
          <p:cNvPr id="16" name="图片 15"/>
          <p:cNvPicPr>
            <a:picLocks noChangeAspect="1"/>
          </p:cNvPicPr>
          <p:nvPr/>
        </p:nvPicPr>
        <p:blipFill rotWithShape="1">
          <a:blip r:embed="rId2"/>
          <a:srcRect/>
          <a:stretch>
            <a:fillRect/>
          </a:stretch>
        </p:blipFill>
        <p:spPr>
          <a:xfrm>
            <a:off x="3721322" y="1720770"/>
            <a:ext cx="4742781" cy="3337006"/>
          </a:xfrm>
          <a:prstGeom prst="rect">
            <a:avLst/>
          </a:prstGeom>
        </p:spPr>
      </p:pic>
      <p:pic>
        <p:nvPicPr>
          <p:cNvPr id="6" name="图片 5"/>
          <p:cNvPicPr>
            <a:picLocks noChangeAspect="1"/>
          </p:cNvPicPr>
          <p:nvPr/>
        </p:nvPicPr>
        <p:blipFill rotWithShape="1">
          <a:blip r:embed="rId3"/>
          <a:srcRect/>
          <a:stretch>
            <a:fillRect/>
          </a:stretch>
        </p:blipFill>
        <p:spPr>
          <a:xfrm>
            <a:off x="695325" y="1947410"/>
            <a:ext cx="2954557" cy="2954557"/>
          </a:xfrm>
          <a:prstGeom prst="rect">
            <a:avLst/>
          </a:prstGeom>
        </p:spPr>
      </p:pic>
      <p:pic>
        <p:nvPicPr>
          <p:cNvPr id="8" name="图片 7"/>
          <p:cNvPicPr>
            <a:picLocks noChangeAspect="1"/>
          </p:cNvPicPr>
          <p:nvPr/>
        </p:nvPicPr>
        <p:blipFill rotWithShape="1">
          <a:blip r:embed="rId4"/>
          <a:srcRect/>
          <a:stretch>
            <a:fillRect/>
          </a:stretch>
        </p:blipFill>
        <p:spPr>
          <a:xfrm>
            <a:off x="8542118" y="1947410"/>
            <a:ext cx="2954557" cy="2954557"/>
          </a:xfrm>
          <a:prstGeom prst="rect">
            <a:avLst/>
          </a:prstGeom>
        </p:spPr>
      </p:pic>
      <p:sp>
        <p:nvSpPr>
          <p:cNvPr id="9" name="矩形 8"/>
          <p:cNvSpPr/>
          <p:nvPr/>
        </p:nvSpPr>
        <p:spPr>
          <a:xfrm>
            <a:off x="3727447" y="1714500"/>
            <a:ext cx="4755931" cy="3343275"/>
          </a:xfrm>
          <a:prstGeom prst="rect">
            <a:avLst/>
          </a:prstGeom>
          <a:solidFill>
            <a:srgbClr val="474B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0" name="椭圆 9"/>
          <p:cNvSpPr/>
          <p:nvPr/>
        </p:nvSpPr>
        <p:spPr>
          <a:xfrm>
            <a:off x="5504815" y="2493645"/>
            <a:ext cx="1181735" cy="1181735"/>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4000">
                <a:cs typeface="Myriad Pro" panose="020B0503030403020204" pitchFamily="34" charset="0"/>
              </a:rPr>
              <a:t>03</a:t>
            </a:r>
            <a:endParaRPr kumimoji="1" lang="en-US" altLang="zh-CN" sz="4000">
              <a:cs typeface="Myriad Pro" panose="020B0503030403020204" pitchFamily="34" charset="0"/>
            </a:endParaRPr>
          </a:p>
        </p:txBody>
      </p:sp>
      <p:sp>
        <p:nvSpPr>
          <p:cNvPr id="4" name="文本框 3"/>
          <p:cNvSpPr txBox="1"/>
          <p:nvPr/>
        </p:nvSpPr>
        <p:spPr>
          <a:xfrm>
            <a:off x="4283075" y="3911600"/>
            <a:ext cx="3625215" cy="521970"/>
          </a:xfrm>
          <a:prstGeom prst="rect">
            <a:avLst/>
          </a:prstGeom>
          <a:noFill/>
        </p:spPr>
        <p:txBody>
          <a:bodyPr wrap="square" rtlCol="0" anchor="t">
            <a:spAutoFit/>
          </a:bodyPr>
          <a:p>
            <a:pPr algn="ctr"/>
            <a:r>
              <a:rPr kumimoji="1" lang="en-US" altLang="zh-CN" sz="2800" b="1" dirty="0">
                <a:solidFill>
                  <a:schemeClr val="bg1"/>
                </a:solidFill>
                <a:latin typeface="Myriad Pro Light" panose="020B0403030403020204" charset="0"/>
                <a:cs typeface="Myriad Pro" panose="020B0503030403020204" pitchFamily="34" charset="0"/>
                <a:sym typeface="+mn-ea"/>
              </a:rPr>
              <a:t>Product Introduction</a:t>
            </a:r>
            <a:endParaRPr kumimoji="1" lang="en-US" altLang="zh-CN" sz="2800" b="1" dirty="0" smtClean="0">
              <a:solidFill>
                <a:schemeClr val="bg1"/>
              </a:solidFill>
              <a:latin typeface="Myriad Pro Light" panose="020B0403030403020204" charset="0"/>
              <a:cs typeface="Myriad Pro" panose="020B0503030403020204" pitchFamily="34" charset="0"/>
              <a:sym typeface="+mn-ea"/>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2107756" cy="461665"/>
          </a:xfrm>
          <a:prstGeom prst="rect">
            <a:avLst/>
          </a:prstGeom>
          <a:noFill/>
        </p:spPr>
        <p:txBody>
          <a:bodyPr wrap="none" rtlCol="0">
            <a:spAutoFit/>
          </a:bodyPr>
          <a:lstStyle/>
          <a:p>
            <a:pPr algn="l"/>
            <a:r>
              <a:rPr lang="en-US" altLang="zh-CN" sz="2400" dirty="0">
                <a:latin typeface="Myriad Pro" panose="020B0503030403020204" pitchFamily="34" charset="0"/>
                <a:ea typeface="思源黑体 CN Normal" panose="020B0400000000000000" charset="-122"/>
                <a:cs typeface="Myriad Pro" panose="020B0503030403020204" pitchFamily="34" charset="0"/>
                <a:sym typeface="+mn-ea"/>
              </a:rPr>
              <a:t>Offline Devices</a:t>
            </a:r>
            <a:endParaRPr lang="en-US" altLang="zh-CN" sz="2400" dirty="0">
              <a:latin typeface="Myriad Pro" panose="020B0503030403020204" pitchFamily="34" charset="0"/>
              <a:ea typeface="思源黑体 CN Normal" panose="020B0400000000000000" charset="-122"/>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37" name="文本框 36"/>
          <p:cNvSpPr txBox="1"/>
          <p:nvPr/>
        </p:nvSpPr>
        <p:spPr>
          <a:xfrm>
            <a:off x="1359614" y="1627505"/>
            <a:ext cx="1858566" cy="64516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Suspended Type</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endParaRPr>
          </a:p>
          <a:p>
            <a:r>
              <a:rPr lang="en-US" altLang="zh-CN" dirty="0">
                <a:latin typeface="Myriad Pro Light" panose="020B0403030403020204" charset="0"/>
                <a:cs typeface="Myriad Pro" panose="020B0503030403020204" pitchFamily="34" charset="0"/>
                <a:sym typeface="+mn-ea"/>
              </a:rPr>
              <a:t>Promerc-10</a:t>
            </a:r>
            <a:endParaRPr lang="zh-CN" altLang="en-US" dirty="0">
              <a:latin typeface="Myriad Pro Light" panose="020B0403030403020204" charset="0"/>
              <a:cs typeface="Myriad Pro" panose="020B0503030403020204" pitchFamily="34" charset="0"/>
            </a:endParaRPr>
          </a:p>
        </p:txBody>
      </p:sp>
      <p:sp>
        <p:nvSpPr>
          <p:cNvPr id="2" name="文本框 1"/>
          <p:cNvSpPr txBox="1"/>
          <p:nvPr/>
        </p:nvSpPr>
        <p:spPr>
          <a:xfrm>
            <a:off x="1359614" y="3223895"/>
            <a:ext cx="2078979" cy="64516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Platform Type</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endParaRPr>
          </a:p>
          <a:p>
            <a:r>
              <a:rPr lang="en-US" altLang="zh-CN" dirty="0">
                <a:latin typeface="Myriad Pro Light" panose="020B0403030403020204" charset="0"/>
                <a:cs typeface="Myriad Pro" panose="020B0503030403020204" pitchFamily="34" charset="0"/>
                <a:sym typeface="+mn-ea"/>
              </a:rPr>
              <a:t>Promerc-20</a:t>
            </a:r>
            <a:endParaRPr lang="zh-CN" altLang="en-US" dirty="0">
              <a:latin typeface="Myriad Pro Light" panose="020B0403030403020204" charset="0"/>
              <a:cs typeface="Myriad Pro" panose="020B0503030403020204" pitchFamily="34" charset="0"/>
            </a:endParaRPr>
          </a:p>
        </p:txBody>
      </p:sp>
      <p:pic>
        <p:nvPicPr>
          <p:cNvPr id="39" name="图片 38"/>
          <p:cNvPicPr>
            <a:picLocks noChangeAspect="1"/>
          </p:cNvPicPr>
          <p:nvPr/>
        </p:nvPicPr>
        <p:blipFill>
          <a:blip r:embed="rId1"/>
          <a:stretch>
            <a:fillRect/>
          </a:stretch>
        </p:blipFill>
        <p:spPr>
          <a:xfrm>
            <a:off x="7894955" y="1351280"/>
            <a:ext cx="2058035" cy="1197610"/>
          </a:xfrm>
          <a:prstGeom prst="rect">
            <a:avLst/>
          </a:prstGeom>
        </p:spPr>
      </p:pic>
      <p:pic>
        <p:nvPicPr>
          <p:cNvPr id="3" name="图片 2"/>
          <p:cNvPicPr>
            <a:picLocks noChangeAspect="1"/>
          </p:cNvPicPr>
          <p:nvPr/>
        </p:nvPicPr>
        <p:blipFill>
          <a:blip r:embed="rId2"/>
          <a:stretch>
            <a:fillRect/>
          </a:stretch>
        </p:blipFill>
        <p:spPr>
          <a:xfrm>
            <a:off x="4292600" y="1360488"/>
            <a:ext cx="2218690" cy="1179195"/>
          </a:xfrm>
          <a:prstGeom prst="rect">
            <a:avLst/>
          </a:prstGeom>
        </p:spPr>
      </p:pic>
      <p:pic>
        <p:nvPicPr>
          <p:cNvPr id="41" name="图片 40"/>
          <p:cNvPicPr>
            <a:picLocks noChangeAspect="1"/>
          </p:cNvPicPr>
          <p:nvPr/>
        </p:nvPicPr>
        <p:blipFill>
          <a:blip r:embed="rId3"/>
          <a:srcRect l="-778" t="-4525"/>
          <a:stretch>
            <a:fillRect/>
          </a:stretch>
        </p:blipFill>
        <p:spPr>
          <a:xfrm>
            <a:off x="4292812" y="2737274"/>
            <a:ext cx="2088643" cy="1618402"/>
          </a:xfrm>
          <a:prstGeom prst="rect">
            <a:avLst/>
          </a:prstGeom>
        </p:spPr>
      </p:pic>
      <p:sp>
        <p:nvSpPr>
          <p:cNvPr id="9" name="文本框 8"/>
          <p:cNvSpPr txBox="1"/>
          <p:nvPr/>
        </p:nvSpPr>
        <p:spPr>
          <a:xfrm>
            <a:off x="917575" y="4526915"/>
            <a:ext cx="10858500" cy="1814830"/>
          </a:xfrm>
          <a:prstGeom prst="rect">
            <a:avLst/>
          </a:prstGeom>
          <a:noFill/>
        </p:spPr>
        <p:txBody>
          <a:bodyPr wrap="square" rtlCol="0" anchor="t">
            <a:spAutoFit/>
          </a:bodyPr>
          <a:lstStyle/>
          <a:p>
            <a:r>
              <a:rPr lang="en-US" altLang="zh-CN" sz="1600" dirty="0">
                <a:latin typeface="Myriad Pro Light" panose="020B0403030403020204" charset="0"/>
                <a:cs typeface="Myriad Pro Light" panose="020B0403030403020204" charset="0"/>
                <a:sym typeface="+mn-ea"/>
              </a:rPr>
              <a:t>Promerc-10/20 are dual-color screen offline devices(IC type), can be used offline.</a:t>
            </a:r>
            <a:r>
              <a:rPr lang="zh-CN" altLang="en-US" sz="1600" dirty="0">
                <a:latin typeface="Myriad Pro Light" panose="020B0403030403020204" charset="0"/>
                <a:cs typeface="Myriad Pro Light" panose="020B0403030403020204" charset="0"/>
                <a:sym typeface="+mn-ea"/>
              </a:rPr>
              <a:t> </a:t>
            </a:r>
            <a:r>
              <a:rPr lang="en-US" altLang="zh-CN" sz="1600" dirty="0">
                <a:latin typeface="Myriad Pro Light" panose="020B0403030403020204" charset="0"/>
                <a:cs typeface="Myriad Pro Light" panose="020B0403030403020204" charset="0"/>
                <a:sym typeface="+mn-ea"/>
              </a:rPr>
              <a:t>The details of balance</a:t>
            </a:r>
            <a:r>
              <a:rPr lang="zh-CN" altLang="en-US" sz="1600" dirty="0">
                <a:latin typeface="Myriad Pro Light" panose="020B0403030403020204" charset="0"/>
                <a:cs typeface="Myriad Pro Light" panose="020B0403030403020204" charset="0"/>
                <a:sym typeface="+mn-ea"/>
              </a:rPr>
              <a:t> </a:t>
            </a:r>
            <a:r>
              <a:rPr lang="en-US" altLang="zh-CN" sz="1600" dirty="0">
                <a:latin typeface="Myriad Pro Light" panose="020B0403030403020204" charset="0"/>
                <a:cs typeface="Myriad Pro Light" panose="020B0403030403020204" charset="0"/>
                <a:sym typeface="+mn-ea"/>
              </a:rPr>
              <a:t>and</a:t>
            </a:r>
            <a:r>
              <a:rPr lang="zh-CN" altLang="en-US" sz="1600" dirty="0">
                <a:latin typeface="Myriad Pro Light" panose="020B0403030403020204" charset="0"/>
                <a:cs typeface="Myriad Pro Light" panose="020B0403030403020204" charset="0"/>
                <a:sym typeface="+mn-ea"/>
              </a:rPr>
              <a:t> </a:t>
            </a:r>
            <a:r>
              <a:rPr lang="en-US" altLang="zh-CN" sz="1600" dirty="0">
                <a:latin typeface="Myriad Pro Light" panose="020B0403030403020204" charset="0"/>
                <a:cs typeface="Myriad Pro Light" panose="020B0403030403020204" charset="0"/>
                <a:sym typeface="+mn-ea"/>
              </a:rPr>
              <a:t>time/amount limit are kept in cards, result will be written into cards after every consumption.</a:t>
            </a:r>
            <a:endParaRPr lang="en-US" altLang="zh-CN" sz="1600" dirty="0">
              <a:latin typeface="Myriad Pro Light" panose="020B0403030403020204" charset="0"/>
              <a:cs typeface="Myriad Pro Light" panose="020B0403030403020204" charset="0"/>
              <a:sym typeface="+mn-ea"/>
            </a:endParaRPr>
          </a:p>
          <a:p>
            <a:endParaRPr lang="zh-CN" altLang="en-US" sz="1600" dirty="0">
              <a:latin typeface="Myriad Pro Light" panose="020B0403030403020204" charset="0"/>
              <a:cs typeface="Myriad Pro Light" panose="020B0403030403020204" charset="0"/>
            </a:endParaRPr>
          </a:p>
          <a:p>
            <a:r>
              <a:rPr lang="en-US" altLang="zh-CN" sz="1600" dirty="0">
                <a:latin typeface="Myriad Pro Light" panose="020B0403030403020204" charset="0"/>
                <a:cs typeface="Myriad Pro Light" panose="020B0403030403020204" charset="0"/>
                <a:sym typeface="+mn-ea"/>
              </a:rPr>
              <a:t>Software support: ZKBioSecurity, adopts PUSH SDK communication protocol, which only supports network communication rather than 485/232 communication.</a:t>
            </a:r>
            <a:endParaRPr lang="en-US" altLang="zh-CN" sz="1600" dirty="0">
              <a:latin typeface="Myriad Pro Light" panose="020B0403030403020204" charset="0"/>
              <a:cs typeface="Myriad Pro Light" panose="020B0403030403020204" charset="0"/>
              <a:sym typeface="+mn-ea"/>
            </a:endParaRPr>
          </a:p>
          <a:p>
            <a:endParaRPr lang="en-US" altLang="zh-CN" sz="1600" dirty="0">
              <a:latin typeface="Myriad Pro Light" panose="020B0403030403020204" charset="0"/>
              <a:cs typeface="Myriad Pro Light" panose="020B0403030403020204" charset="0"/>
              <a:sym typeface="+mn-ea"/>
            </a:endParaRPr>
          </a:p>
          <a:p>
            <a:r>
              <a:rPr lang="en-US" altLang="zh-CN" sz="1600" dirty="0">
                <a:latin typeface="Myriad Pro Light" panose="020B0403030403020204" charset="0"/>
                <a:cs typeface="Myriad Pro Light" panose="020B0403030403020204" charset="0"/>
                <a:sym typeface="+mn-ea"/>
              </a:rPr>
              <a:t>Only single wallet firmware available now, version: </a:t>
            </a:r>
            <a:r>
              <a:rPr lang="zh-CN" altLang="en-US" sz="1600" dirty="0">
                <a:latin typeface="Myriad Pro Light" panose="020B0403030403020204" charset="0"/>
                <a:cs typeface="Myriad Pro Light" panose="020B0403030403020204" charset="0"/>
                <a:sym typeface="+mn-ea"/>
              </a:rPr>
              <a:t>6.1.6-20200410</a:t>
            </a:r>
            <a:r>
              <a:rPr lang="en-US" altLang="zh-CN" sz="1600" dirty="0">
                <a:latin typeface="Myriad Pro Light" panose="020B0403030403020204" charset="0"/>
                <a:cs typeface="Myriad Pro Light" panose="020B0403030403020204" charset="0"/>
                <a:sym typeface="+mn-ea"/>
              </a:rPr>
              <a:t>.</a:t>
            </a:r>
            <a:endParaRPr lang="zh-CN" altLang="en-US" sz="1600" dirty="0">
              <a:latin typeface="Myriad Pro Light" panose="020B0403030403020204" charset="0"/>
              <a:cs typeface="Myriad Pro Light" panose="020B0403030403020204" charset="0"/>
              <a:sym typeface="+mn-ea"/>
            </a:endParaRPr>
          </a:p>
        </p:txBody>
      </p:sp>
      <p:pic>
        <p:nvPicPr>
          <p:cNvPr id="118" name="图片 117" descr="ProMerc-20_side"/>
          <p:cNvPicPr>
            <a:picLocks noChangeAspect="1"/>
          </p:cNvPicPr>
          <p:nvPr/>
        </p:nvPicPr>
        <p:blipFill>
          <a:blip r:embed="rId4"/>
          <a:stretch>
            <a:fillRect/>
          </a:stretch>
        </p:blipFill>
        <p:spPr>
          <a:xfrm>
            <a:off x="7235825" y="2444115"/>
            <a:ext cx="3303905" cy="2204720"/>
          </a:xfrm>
          <a:prstGeom prst="rect">
            <a:avLst/>
          </a:prstGeom>
        </p:spPr>
      </p:pic>
      <p:pic>
        <p:nvPicPr>
          <p:cNvPr id="4" name="图片 3" descr="ZKTeco（灰+绿）-01"/>
          <p:cNvPicPr>
            <a:picLocks noChangeAspect="1"/>
          </p:cNvPicPr>
          <p:nvPr userDrawn="1"/>
        </p:nvPicPr>
        <p:blipFill>
          <a:blip r:embed="rId5"/>
          <a:stretch>
            <a:fillRect/>
          </a:stretch>
        </p:blipFill>
        <p:spPr>
          <a:xfrm>
            <a:off x="10189845" y="0"/>
            <a:ext cx="1770380" cy="627380"/>
          </a:xfrm>
          <a:prstGeom prst="rect">
            <a:avLst/>
          </a:prstGeom>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2799080" cy="460375"/>
          </a:xfrm>
          <a:prstGeom prst="rect">
            <a:avLst/>
          </a:prstGeom>
          <a:noFill/>
        </p:spPr>
        <p:txBody>
          <a:bodyPr wrap="none" rtlCol="0">
            <a:spAutoFit/>
          </a:bodyPr>
          <a:lstStyle/>
          <a:p>
            <a:pPr algn="l"/>
            <a:r>
              <a:rPr lang="en-US" sz="2400" dirty="0">
                <a:latin typeface="Myriad Pro" panose="020B0503030403020204" pitchFamily="34" charset="0"/>
                <a:cs typeface="Myriad Pro" panose="020B0503030403020204" pitchFamily="34" charset="0"/>
                <a:sym typeface="+mn-ea"/>
              </a:rPr>
              <a:t>Single or Dual Wallet</a:t>
            </a:r>
            <a:endParaRPr lang="en-US" altLang="en-US" sz="2400" dirty="0">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2" name="文本框 1"/>
          <p:cNvSpPr txBox="1"/>
          <p:nvPr/>
        </p:nvSpPr>
        <p:spPr>
          <a:xfrm>
            <a:off x="2098389" y="1620551"/>
            <a:ext cx="5059966" cy="922020"/>
          </a:xfrm>
          <a:prstGeom prst="rect">
            <a:avLst/>
          </a:prstGeom>
          <a:noFill/>
        </p:spPr>
        <p:txBody>
          <a:bodyPr wrap="square" rtlCol="0">
            <a:spAutoFit/>
          </a:bodyPr>
          <a:lstStyle/>
          <a:p>
            <a:r>
              <a:rPr lang="en-US" altLang="zh-CN" b="1" dirty="0">
                <a:solidFill>
                  <a:srgbClr val="7AC143"/>
                </a:solidFill>
                <a:latin typeface="Myriad Pro Light" panose="020B0403030403020204" charset="0"/>
                <a:cs typeface="Myriad Pro Light" panose="020B0403030403020204" charset="0"/>
              </a:rPr>
              <a:t>Single Wallet:</a:t>
            </a:r>
            <a:r>
              <a:rPr lang="zh-CN" altLang="en-US" b="1" dirty="0">
                <a:solidFill>
                  <a:srgbClr val="7AC143"/>
                </a:solidFill>
                <a:latin typeface="Myriad Pro Light" panose="020B0403030403020204" charset="0"/>
                <a:cs typeface="Myriad Pro Light" panose="020B0403030403020204" charset="0"/>
              </a:rPr>
              <a:t> </a:t>
            </a:r>
            <a:r>
              <a:rPr lang="en-US" altLang="zh-CN" dirty="0">
                <a:latin typeface="Myriad Pro Light" panose="020B0403030403020204" charset="0"/>
                <a:cs typeface="Myriad Pro Light" panose="020B0403030403020204" charset="0"/>
              </a:rPr>
              <a:t>When consuming, the recharge amount and subsidy amount are mixed as a total value to deduct.</a:t>
            </a:r>
            <a:endParaRPr lang="zh-CN" altLang="en-US" dirty="0">
              <a:latin typeface="Myriad Pro Light" panose="020B0403030403020204" charset="0"/>
              <a:cs typeface="Myriad Pro Light" panose="020B0403030403020204" charset="0"/>
            </a:endParaRPr>
          </a:p>
        </p:txBody>
      </p:sp>
      <p:sp>
        <p:nvSpPr>
          <p:cNvPr id="4" name="文本框 3"/>
          <p:cNvSpPr txBox="1"/>
          <p:nvPr/>
        </p:nvSpPr>
        <p:spPr>
          <a:xfrm>
            <a:off x="1878044" y="3353958"/>
            <a:ext cx="9702645" cy="645160"/>
          </a:xfrm>
          <a:prstGeom prst="rect">
            <a:avLst/>
          </a:prstGeom>
          <a:noFill/>
        </p:spPr>
        <p:txBody>
          <a:bodyPr wrap="square" rtlCol="0">
            <a:spAutoFit/>
          </a:bodyPr>
          <a:lstStyle/>
          <a:p>
            <a:r>
              <a:rPr lang="en-US" altLang="zh-CN" b="1" dirty="0">
                <a:solidFill>
                  <a:srgbClr val="7AC143"/>
                </a:solidFill>
                <a:latin typeface="Myriad Pro Light" panose="020B0403030403020204" charset="0"/>
                <a:cs typeface="Myriad Pro Light" panose="020B0403030403020204" charset="0"/>
              </a:rPr>
              <a:t>Dual Wallet: </a:t>
            </a:r>
            <a:r>
              <a:rPr lang="en-US" altLang="zh-CN" dirty="0">
                <a:latin typeface="Myriad Pro Light" panose="020B0403030403020204" charset="0"/>
                <a:cs typeface="Myriad Pro Light" panose="020B0403030403020204" charset="0"/>
              </a:rPr>
              <a:t>When consuming, we can set an order that deducts the recharge amount first or subsidy amount first.</a:t>
            </a:r>
            <a:endParaRPr lang="zh-CN" altLang="en-US" dirty="0">
              <a:latin typeface="Myriad Pro Light" panose="020B0403030403020204" charset="0"/>
              <a:cs typeface="Myriad Pro Light" panose="020B0403030403020204" charset="0"/>
            </a:endParaRPr>
          </a:p>
        </p:txBody>
      </p:sp>
      <p:sp>
        <p:nvSpPr>
          <p:cNvPr id="8" name="矩形 7"/>
          <p:cNvSpPr/>
          <p:nvPr/>
        </p:nvSpPr>
        <p:spPr>
          <a:xfrm>
            <a:off x="1869789" y="1588839"/>
            <a:ext cx="5374861" cy="1013199"/>
          </a:xfrm>
          <a:prstGeom prst="rect">
            <a:avLst/>
          </a:prstGeom>
          <a:noFill/>
          <a:ln w="25400">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719294" y="5210382"/>
            <a:ext cx="9282535" cy="645160"/>
          </a:xfrm>
          <a:prstGeom prst="rect">
            <a:avLst/>
          </a:prstGeom>
          <a:noFill/>
        </p:spPr>
        <p:txBody>
          <a:bodyPr wrap="square" rtlCol="0">
            <a:spAutoFit/>
          </a:bodyPr>
          <a:lstStyle/>
          <a:p>
            <a:r>
              <a:rPr lang="en-US" altLang="zh-CN" dirty="0">
                <a:latin typeface="Myriad Pro Light" panose="020B0403030403020204" charset="0"/>
                <a:cs typeface="Myriad Pro Light" panose="020B0403030403020204" charset="0"/>
              </a:rPr>
              <a:t>We can upgrade the single wallet firmware to dual wallet firmware by a USB later, and there is no need to replace the device, but the issued cards must be returned and issued again.</a:t>
            </a:r>
            <a:endParaRPr lang="zh-CN" altLang="en-US" dirty="0">
              <a:latin typeface="Myriad Pro Light" panose="020B0403030403020204" charset="0"/>
              <a:cs typeface="Myriad Pro Light" panose="020B0403030403020204" charset="0"/>
            </a:endParaRPr>
          </a:p>
        </p:txBody>
      </p:sp>
      <p:sp>
        <p:nvSpPr>
          <p:cNvPr id="10" name="文本框 9"/>
          <p:cNvSpPr txBox="1"/>
          <p:nvPr/>
        </p:nvSpPr>
        <p:spPr>
          <a:xfrm>
            <a:off x="7465061" y="1503088"/>
            <a:ext cx="4115627" cy="1477328"/>
          </a:xfrm>
          <a:prstGeom prst="rect">
            <a:avLst/>
          </a:prstGeom>
          <a:noFill/>
        </p:spPr>
        <p:txBody>
          <a:bodyPr wrap="square" rtlCol="0">
            <a:spAutoFit/>
          </a:bodyPr>
          <a:lstStyle/>
          <a:p>
            <a:r>
              <a:rPr lang="en-US" altLang="zh-CN" dirty="0">
                <a:latin typeface="Myriad Pro Light" panose="020B0403030403020204" charset="0"/>
                <a:cs typeface="Myriad Pro Light" panose="020B0403030403020204" charset="0"/>
              </a:rPr>
              <a:t>When the device is with single wallet firmware, setting it as a consumer machine or a subsidy machine is an alternative, but a separate subsidy machine is necessary.</a:t>
            </a:r>
            <a:endParaRPr lang="en-US" altLang="zh-CN" dirty="0">
              <a:latin typeface="Myriad Pro Light" panose="020B0403030403020204" charset="0"/>
              <a:cs typeface="Myriad Pro Light" panose="020B0403030403020204" charset="0"/>
            </a:endParaRPr>
          </a:p>
        </p:txBody>
      </p:sp>
      <p:sp>
        <p:nvSpPr>
          <p:cNvPr id="15" name="文本框 14"/>
          <p:cNvSpPr txBox="1"/>
          <p:nvPr/>
        </p:nvSpPr>
        <p:spPr>
          <a:xfrm>
            <a:off x="1878043" y="4104120"/>
            <a:ext cx="9702645" cy="645160"/>
          </a:xfrm>
          <a:prstGeom prst="rect">
            <a:avLst/>
          </a:prstGeom>
          <a:noFill/>
        </p:spPr>
        <p:txBody>
          <a:bodyPr wrap="square" rtlCol="0">
            <a:spAutoFit/>
          </a:bodyPr>
          <a:lstStyle/>
          <a:p>
            <a:r>
              <a:rPr lang="en-US" altLang="zh-CN" dirty="0">
                <a:latin typeface="Myriad Pro Light" panose="020B0403030403020204" charset="0"/>
                <a:cs typeface="Myriad Pro Light" panose="020B0403030403020204" charset="0"/>
              </a:rPr>
              <a:t>Also, a device can be used as a consumer machine or a subsidy machine at the same time rather than using a separate subsidy machine.</a:t>
            </a:r>
            <a:endParaRPr lang="en-US" altLang="zh-CN" dirty="0">
              <a:latin typeface="Myriad Pro Light" panose="020B0403030403020204" charset="0"/>
              <a:cs typeface="Myriad Pro Light" panose="020B0403030403020204" charset="0"/>
            </a:endParaRPr>
          </a:p>
        </p:txBody>
      </p:sp>
      <p:sp>
        <p:nvSpPr>
          <p:cNvPr id="17" name="矩形: 圆角 13"/>
          <p:cNvSpPr/>
          <p:nvPr/>
        </p:nvSpPr>
        <p:spPr>
          <a:xfrm>
            <a:off x="545718" y="2796452"/>
            <a:ext cx="1036481" cy="451574"/>
          </a:xfrm>
          <a:prstGeom prst="roundRect">
            <a:avLst/>
          </a:prstGeom>
          <a:solidFill>
            <a:srgbClr val="7AC1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yriad Pro Light" panose="020B0403030403020204" charset="0"/>
                <a:cs typeface="Myriad Pro" panose="020B0503030403020204" pitchFamily="34" charset="0"/>
              </a:rPr>
              <a:t>Subsidy</a:t>
            </a:r>
            <a:endParaRPr lang="en-US" altLang="zh-CN" b="1" dirty="0">
              <a:latin typeface="Myriad Pro Light" panose="020B0403030403020204" charset="0"/>
              <a:cs typeface="Myriad Pro" panose="020B0503030403020204" pitchFamily="34" charset="0"/>
            </a:endParaRPr>
          </a:p>
        </p:txBody>
      </p:sp>
      <p:cxnSp>
        <p:nvCxnSpPr>
          <p:cNvPr id="19" name="直接连接符 18"/>
          <p:cNvCxnSpPr>
            <a:stCxn id="17" idx="0"/>
            <a:endCxn id="8" idx="1"/>
          </p:cNvCxnSpPr>
          <p:nvPr/>
        </p:nvCxnSpPr>
        <p:spPr>
          <a:xfrm flipV="1">
            <a:off x="1063324" y="2095412"/>
            <a:ext cx="806450" cy="7010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7" idx="2"/>
          </p:cNvCxnSpPr>
          <p:nvPr/>
        </p:nvCxnSpPr>
        <p:spPr>
          <a:xfrm>
            <a:off x="1063625" y="3248025"/>
            <a:ext cx="821690" cy="55245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图片 2" descr="ZKTeco（灰+绿）-01"/>
          <p:cNvPicPr>
            <a:picLocks noChangeAspect="1"/>
          </p:cNvPicPr>
          <p:nvPr userDrawn="1"/>
        </p:nvPicPr>
        <p:blipFill>
          <a:blip r:embed="rId1"/>
          <a:stretch>
            <a:fillRect/>
          </a:stretch>
        </p:blipFill>
        <p:spPr>
          <a:xfrm>
            <a:off x="10189845" y="0"/>
            <a:ext cx="1770380" cy="627380"/>
          </a:xfrm>
          <a:prstGeom prst="rect">
            <a:avLst/>
          </a:prstGeom>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4537075"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Product Introduction - Promerc-10</a:t>
            </a:r>
            <a:endPar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2" name="图片 1"/>
          <p:cNvPicPr>
            <a:picLocks noChangeAspect="1"/>
          </p:cNvPicPr>
          <p:nvPr/>
        </p:nvPicPr>
        <p:blipFill>
          <a:blip r:embed="rId1"/>
          <a:stretch>
            <a:fillRect/>
          </a:stretch>
        </p:blipFill>
        <p:spPr>
          <a:xfrm>
            <a:off x="2072946" y="1342104"/>
            <a:ext cx="3613508" cy="2102422"/>
          </a:xfrm>
          <a:prstGeom prst="rect">
            <a:avLst/>
          </a:prstGeom>
        </p:spPr>
      </p:pic>
      <p:pic>
        <p:nvPicPr>
          <p:cNvPr id="6" name="图片 5"/>
          <p:cNvPicPr>
            <a:picLocks noChangeAspect="1"/>
          </p:cNvPicPr>
          <p:nvPr/>
        </p:nvPicPr>
        <p:blipFill>
          <a:blip r:embed="rId2"/>
          <a:stretch>
            <a:fillRect/>
          </a:stretch>
        </p:blipFill>
        <p:spPr>
          <a:xfrm>
            <a:off x="3920490" y="3982085"/>
            <a:ext cx="3333115" cy="215138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5039" y="1742029"/>
            <a:ext cx="4707275" cy="2240314"/>
          </a:xfrm>
          <a:prstGeom prst="rect">
            <a:avLst/>
          </a:prstGeom>
        </p:spPr>
      </p:pic>
      <p:graphicFrame>
        <p:nvGraphicFramePr>
          <p:cNvPr id="12" name="表格 14"/>
          <p:cNvGraphicFramePr>
            <a:graphicFrameLocks noGrp="1"/>
          </p:cNvGraphicFramePr>
          <p:nvPr>
            <p:custDataLst>
              <p:tags r:id="rId4"/>
            </p:custDataLst>
          </p:nvPr>
        </p:nvGraphicFramePr>
        <p:xfrm>
          <a:off x="7488867" y="4380488"/>
          <a:ext cx="4060825" cy="1354534"/>
        </p:xfrm>
        <a:graphic>
          <a:graphicData uri="http://schemas.openxmlformats.org/drawingml/2006/table">
            <a:tbl>
              <a:tblPr firstRow="1" bandRow="1">
                <a:tableStyleId>{5C22544A-7EE6-4342-B048-85BDC9FD1C3A}</a:tableStyleId>
              </a:tblPr>
              <a:tblGrid>
                <a:gridCol w="2030444"/>
                <a:gridCol w="2030095"/>
              </a:tblGrid>
              <a:tr h="293370">
                <a:tc>
                  <a:txBody>
                    <a:bodyPr/>
                    <a:lstStyle/>
                    <a:p>
                      <a:pPr>
                        <a:lnSpc>
                          <a:spcPct val="100000"/>
                        </a:lnSpc>
                      </a:pPr>
                      <a:r>
                        <a:rPr lang="en-US" altLang="zh-CN" sz="1200" b="1" dirty="0">
                          <a:solidFill>
                            <a:schemeClr val="tx1"/>
                          </a:solidFill>
                          <a:latin typeface="Myriad Pro Light" panose="020B0403030403020204" charset="0"/>
                          <a:cs typeface="Myriad Pro Light" panose="020B0403030403020204" charset="0"/>
                        </a:rPr>
                        <a:t>1.Loudspeaker Port</a:t>
                      </a:r>
                      <a:endParaRPr lang="en-US" altLang="zh-CN" sz="1200" b="1" dirty="0">
                        <a:solidFill>
                          <a:schemeClr val="tx1"/>
                        </a:solidFill>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solidFill>
                            <a:schemeClr val="tx1"/>
                          </a:solidFill>
                          <a:latin typeface="Myriad Pro Light" panose="020B0403030403020204" charset="0"/>
                          <a:cs typeface="Myriad Pro Light" panose="020B0403030403020204" charset="0"/>
                        </a:rPr>
                        <a:t>5.Backup Battery</a:t>
                      </a:r>
                      <a:endParaRPr lang="en-US" altLang="zh-CN" sz="1200" b="1" dirty="0">
                        <a:solidFill>
                          <a:schemeClr val="tx1"/>
                        </a:solidFill>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2.RS232</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6.SIM Card Jack</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3.Power Input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7.TCP/IP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4.RS232/485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8.USB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gridSpan="2">
                  <a:txBody>
                    <a:bodyPr/>
                    <a:lstStyle/>
                    <a:p>
                      <a:pPr>
                        <a:lnSpc>
                          <a:spcPts val="1300"/>
                        </a:lnSpc>
                      </a:pPr>
                      <a:r>
                        <a:rPr lang="en-US" altLang="zh-CN" sz="1200" b="1" dirty="0">
                          <a:latin typeface="Myriad Pro Light" panose="020B0403030403020204" charset="0"/>
                          <a:cs typeface="Myriad Pro Light" panose="020B0403030403020204" charset="0"/>
                        </a:rPr>
                        <a:t>9.SD Card Jack</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3" name="图片 2" descr="ZKTeco（灰+绿）-01"/>
          <p:cNvPicPr>
            <a:picLocks noChangeAspect="1"/>
          </p:cNvPicPr>
          <p:nvPr userDrawn="1"/>
        </p:nvPicPr>
        <p:blipFill>
          <a:blip r:embed="rId5"/>
          <a:stretch>
            <a:fillRect/>
          </a:stretch>
        </p:blipFill>
        <p:spPr>
          <a:xfrm>
            <a:off x="10189845" y="0"/>
            <a:ext cx="1770380" cy="627380"/>
          </a:xfrm>
          <a:prstGeom prst="rect">
            <a:avLst/>
          </a:prstGeom>
        </p:spPr>
      </p:pic>
      <p:pic>
        <p:nvPicPr>
          <p:cNvPr id="4" name="图片 3"/>
          <p:cNvPicPr>
            <a:picLocks noChangeAspect="1"/>
          </p:cNvPicPr>
          <p:nvPr/>
        </p:nvPicPr>
        <p:blipFill>
          <a:blip r:embed="rId6"/>
          <a:stretch>
            <a:fillRect/>
          </a:stretch>
        </p:blipFill>
        <p:spPr>
          <a:xfrm>
            <a:off x="564515" y="3982085"/>
            <a:ext cx="3298190" cy="215138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a:stretch>
            <a:fillRect/>
          </a:stretch>
        </p:blipFill>
        <p:spPr>
          <a:xfrm>
            <a:off x="0" y="1539875"/>
            <a:ext cx="12192000" cy="3922706"/>
          </a:xfrm>
          <a:prstGeom prst="rect">
            <a:avLst/>
          </a:prstGeom>
        </p:spPr>
      </p:pic>
      <p:sp>
        <p:nvSpPr>
          <p:cNvPr id="11" name="矩形 10"/>
          <p:cNvSpPr/>
          <p:nvPr/>
        </p:nvSpPr>
        <p:spPr>
          <a:xfrm>
            <a:off x="0" y="1539875"/>
            <a:ext cx="12192000" cy="3922706"/>
          </a:xfrm>
          <a:prstGeom prst="rect">
            <a:avLst/>
          </a:prstGeom>
          <a:solidFill>
            <a:srgbClr val="454B5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2" name="文本框 11"/>
          <p:cNvSpPr txBox="1"/>
          <p:nvPr/>
        </p:nvSpPr>
        <p:spPr>
          <a:xfrm>
            <a:off x="0" y="618530"/>
            <a:ext cx="12192000" cy="706755"/>
          </a:xfrm>
          <a:prstGeom prst="rect">
            <a:avLst/>
          </a:prstGeom>
          <a:noFill/>
        </p:spPr>
        <p:txBody>
          <a:bodyPr wrap="square" rtlCol="0">
            <a:spAutoFit/>
          </a:bodyPr>
          <a:p>
            <a:pPr algn="ctr"/>
            <a:r>
              <a:rPr kumimoji="1" sz="4000" b="1" dirty="0">
                <a:solidFill>
                  <a:srgbClr val="474B4F"/>
                </a:solidFill>
                <a:latin typeface="Myriad Pro Semibold" panose="020B0503030403020204" pitchFamily="34" charset="0"/>
                <a:cs typeface="Myriad Pro" panose="020B0503030403020204" pitchFamily="34" charset="0"/>
              </a:rPr>
              <a:t>Contents</a:t>
            </a:r>
            <a:endParaRPr kumimoji="1" sz="4000" b="1" dirty="0">
              <a:solidFill>
                <a:srgbClr val="474B4F"/>
              </a:solidFill>
              <a:latin typeface="Myriad Pro Semibold" panose="020B0503030403020204" pitchFamily="34" charset="0"/>
              <a:cs typeface="Myriad Pro" panose="020B0503030403020204" pitchFamily="34" charset="0"/>
            </a:endParaRPr>
          </a:p>
        </p:txBody>
      </p:sp>
      <p:sp>
        <p:nvSpPr>
          <p:cNvPr id="13" name="椭圆 12"/>
          <p:cNvSpPr/>
          <p:nvPr/>
        </p:nvSpPr>
        <p:spPr>
          <a:xfrm>
            <a:off x="1609090" y="2627630"/>
            <a:ext cx="1049020" cy="1049020"/>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3200" b="1" dirty="0">
                <a:solidFill>
                  <a:schemeClr val="bg1"/>
                </a:solidFill>
                <a:latin typeface="Myriad Pro Light" panose="020B0403030403020204" charset="0"/>
                <a:cs typeface="Myriad Pro" panose="020B0503030403020204" pitchFamily="34" charset="0"/>
                <a:sym typeface="+mn-ea"/>
              </a:rPr>
              <a:t>01</a:t>
            </a:r>
            <a:endParaRPr kumimoji="1" lang="en-US" sz="3200" b="1" dirty="0">
              <a:solidFill>
                <a:srgbClr val="474B4F"/>
              </a:solidFill>
              <a:latin typeface="Myriad Pro Semibold" panose="020B0503030403020204" pitchFamily="34" charset="0"/>
              <a:cs typeface="Myriad Pro" panose="020B0503030403020204" pitchFamily="34" charset="0"/>
              <a:sym typeface="+mn-ea"/>
            </a:endParaRPr>
          </a:p>
        </p:txBody>
      </p:sp>
      <p:sp>
        <p:nvSpPr>
          <p:cNvPr id="14" name="文本框 13"/>
          <p:cNvSpPr txBox="1"/>
          <p:nvPr/>
        </p:nvSpPr>
        <p:spPr>
          <a:xfrm>
            <a:off x="935355" y="4021455"/>
            <a:ext cx="2397125" cy="368300"/>
          </a:xfrm>
          <a:prstGeom prst="rect">
            <a:avLst/>
          </a:prstGeom>
          <a:noFill/>
        </p:spPr>
        <p:txBody>
          <a:bodyPr wrap="square" rtlCol="0">
            <a:spAutoFit/>
          </a:bodyPr>
          <a:p>
            <a:pPr algn="ctr"/>
            <a:r>
              <a:rPr kumimoji="1" lang="en-US" altLang="zh-CN" b="1" dirty="0">
                <a:solidFill>
                  <a:schemeClr val="bg1"/>
                </a:solidFill>
                <a:latin typeface="Myriad Pro Light" panose="020B0403030403020204" charset="0"/>
                <a:cs typeface="Myriad Pro" panose="020B0503030403020204" pitchFamily="34" charset="0"/>
              </a:rPr>
              <a:t>Requirement Analysis</a:t>
            </a:r>
            <a:r>
              <a:rPr kumimoji="1" lang="en-US" altLang="zh-CN" dirty="0">
                <a:solidFill>
                  <a:schemeClr val="bg1"/>
                </a:solidFill>
                <a:latin typeface="Myriad Pro Light" panose="020B0403030403020204" charset="0"/>
                <a:cs typeface="Myriad Pro" panose="020B0503030403020204" pitchFamily="34" charset="0"/>
              </a:rPr>
              <a:t> </a:t>
            </a:r>
            <a:endParaRPr kumimoji="1" lang="en-US" altLang="zh-CN" dirty="0">
              <a:solidFill>
                <a:schemeClr val="bg1"/>
              </a:solidFill>
              <a:latin typeface="Myriad Pro Light" panose="020B0403030403020204" charset="0"/>
              <a:cs typeface="Myriad Pro" panose="020B0503030403020204" pitchFamily="34" charset="0"/>
            </a:endParaRPr>
          </a:p>
        </p:txBody>
      </p:sp>
      <p:sp>
        <p:nvSpPr>
          <p:cNvPr id="15" name="文本框 14"/>
          <p:cNvSpPr txBox="1"/>
          <p:nvPr/>
        </p:nvSpPr>
        <p:spPr>
          <a:xfrm>
            <a:off x="3650615" y="4021455"/>
            <a:ext cx="2367915" cy="368300"/>
          </a:xfrm>
          <a:prstGeom prst="rect">
            <a:avLst/>
          </a:prstGeom>
          <a:noFill/>
        </p:spPr>
        <p:txBody>
          <a:bodyPr wrap="square" rtlCol="0">
            <a:spAutoFit/>
          </a:bodyPr>
          <a:p>
            <a:pPr algn="ctr"/>
            <a:r>
              <a:rPr kumimoji="1" lang="en-US" altLang="zh-CN" b="1" dirty="0">
                <a:solidFill>
                  <a:schemeClr val="bg1"/>
                </a:solidFill>
                <a:latin typeface="Myriad Pro Light" panose="020B0403030403020204" charset="0"/>
                <a:cs typeface="Myriad Pro" panose="020B0503030403020204" pitchFamily="34" charset="0"/>
              </a:rPr>
              <a:t>Solution Introduction</a:t>
            </a:r>
            <a:endParaRPr kumimoji="1" lang="en-US" altLang="zh-CN" b="1" dirty="0">
              <a:solidFill>
                <a:schemeClr val="bg1"/>
              </a:solidFill>
              <a:latin typeface="Myriad Pro Light" panose="020B0403030403020204" charset="0"/>
              <a:cs typeface="Myriad Pro" panose="020B0503030403020204" pitchFamily="34" charset="0"/>
            </a:endParaRPr>
          </a:p>
        </p:txBody>
      </p:sp>
      <p:sp>
        <p:nvSpPr>
          <p:cNvPr id="23" name="文本框 22"/>
          <p:cNvSpPr txBox="1"/>
          <p:nvPr/>
        </p:nvSpPr>
        <p:spPr>
          <a:xfrm>
            <a:off x="6169025" y="4021455"/>
            <a:ext cx="2518410" cy="368300"/>
          </a:xfrm>
          <a:prstGeom prst="rect">
            <a:avLst/>
          </a:prstGeom>
          <a:noFill/>
        </p:spPr>
        <p:txBody>
          <a:bodyPr wrap="square" rtlCol="0">
            <a:spAutoFit/>
          </a:bodyPr>
          <a:p>
            <a:pPr algn="ctr"/>
            <a:r>
              <a:rPr kumimoji="1" lang="en-US" altLang="zh-CN" b="1" dirty="0">
                <a:solidFill>
                  <a:schemeClr val="bg1"/>
                </a:solidFill>
                <a:latin typeface="Myriad Pro Light" panose="020B0403030403020204" charset="0"/>
                <a:cs typeface="Myriad Pro" panose="020B0503030403020204" pitchFamily="34" charset="0"/>
              </a:rPr>
              <a:t>Product Introduction</a:t>
            </a:r>
            <a:r>
              <a:rPr kumimoji="1" lang="en-US" altLang="zh-CN" dirty="0">
                <a:solidFill>
                  <a:schemeClr val="bg1"/>
                </a:solidFill>
                <a:latin typeface="Myriad Pro Light" panose="020B0403030403020204" charset="0"/>
                <a:cs typeface="Myriad Pro" panose="020B0503030403020204" pitchFamily="34" charset="0"/>
              </a:rPr>
              <a:t> </a:t>
            </a:r>
            <a:endParaRPr kumimoji="1" lang="en-US" altLang="zh-CN" dirty="0">
              <a:solidFill>
                <a:schemeClr val="bg1"/>
              </a:solidFill>
              <a:latin typeface="Myriad Pro Light" panose="020B0403030403020204" charset="0"/>
              <a:cs typeface="Myriad Pro" panose="020B0503030403020204" pitchFamily="34" charset="0"/>
            </a:endParaRPr>
          </a:p>
        </p:txBody>
      </p:sp>
      <p:sp>
        <p:nvSpPr>
          <p:cNvPr id="24" name="文本框 23"/>
          <p:cNvSpPr txBox="1"/>
          <p:nvPr/>
        </p:nvSpPr>
        <p:spPr>
          <a:xfrm>
            <a:off x="8687118" y="4021455"/>
            <a:ext cx="2157730" cy="368300"/>
          </a:xfrm>
          <a:prstGeom prst="rect">
            <a:avLst/>
          </a:prstGeom>
          <a:noFill/>
        </p:spPr>
        <p:txBody>
          <a:bodyPr wrap="square" rtlCol="0">
            <a:spAutoFit/>
          </a:bodyPr>
          <a:p>
            <a:pPr algn="ctr"/>
            <a:r>
              <a:rPr kumimoji="1" lang="en-US" altLang="zh-CN" dirty="0">
                <a:solidFill>
                  <a:schemeClr val="bg1"/>
                </a:solidFill>
                <a:latin typeface="Myriad Pro Light" panose="020B0403030403020204" charset="0"/>
                <a:cs typeface="Myriad Pro" panose="020B0503030403020204" pitchFamily="34" charset="0"/>
              </a:rPr>
              <a:t>Application Scenarios</a:t>
            </a:r>
            <a:endParaRPr kumimoji="1" lang="en-US" altLang="zh-CN" dirty="0">
              <a:solidFill>
                <a:schemeClr val="bg1"/>
              </a:solidFill>
              <a:latin typeface="Myriad Pro Light" panose="020B0403030403020204" charset="0"/>
              <a:cs typeface="Myriad Pro" panose="020B0503030403020204" pitchFamily="34" charset="0"/>
            </a:endParaRPr>
          </a:p>
        </p:txBody>
      </p:sp>
      <p:sp>
        <p:nvSpPr>
          <p:cNvPr id="27" name="椭圆 26"/>
          <p:cNvSpPr/>
          <p:nvPr/>
        </p:nvSpPr>
        <p:spPr>
          <a:xfrm>
            <a:off x="4310380" y="2627630"/>
            <a:ext cx="1049020" cy="1049020"/>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3200" b="1" dirty="0">
                <a:solidFill>
                  <a:schemeClr val="bg1"/>
                </a:solidFill>
                <a:latin typeface="Myriad Pro Light" panose="020B0403030403020204" charset="0"/>
                <a:cs typeface="Myriad Pro" panose="020B0503030403020204" pitchFamily="34" charset="0"/>
                <a:sym typeface="+mn-ea"/>
              </a:rPr>
              <a:t>02</a:t>
            </a:r>
            <a:endParaRPr kumimoji="1" lang="en-US" sz="3200" b="1" dirty="0">
              <a:solidFill>
                <a:srgbClr val="474B4F"/>
              </a:solidFill>
              <a:latin typeface="Myriad Pro Semibold" panose="020B0503030403020204" pitchFamily="34" charset="0"/>
              <a:cs typeface="Myriad Pro" panose="020B0503030403020204" pitchFamily="34" charset="0"/>
              <a:sym typeface="+mn-ea"/>
            </a:endParaRPr>
          </a:p>
        </p:txBody>
      </p:sp>
      <p:sp>
        <p:nvSpPr>
          <p:cNvPr id="28" name="椭圆 27"/>
          <p:cNvSpPr/>
          <p:nvPr/>
        </p:nvSpPr>
        <p:spPr>
          <a:xfrm>
            <a:off x="6903720" y="2627630"/>
            <a:ext cx="1049020" cy="1049020"/>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3200" b="1" dirty="0">
                <a:solidFill>
                  <a:schemeClr val="bg1"/>
                </a:solidFill>
                <a:latin typeface="Myriad Pro Light" panose="020B0403030403020204" charset="0"/>
                <a:cs typeface="Myriad Pro" panose="020B0503030403020204" pitchFamily="34" charset="0"/>
                <a:sym typeface="+mn-ea"/>
              </a:rPr>
              <a:t>03</a:t>
            </a:r>
            <a:endParaRPr kumimoji="1" lang="en-US" sz="3200" b="1" dirty="0">
              <a:solidFill>
                <a:srgbClr val="474B4F"/>
              </a:solidFill>
              <a:latin typeface="Myriad Pro Semibold" panose="020B0503030403020204" pitchFamily="34" charset="0"/>
              <a:cs typeface="Myriad Pro" panose="020B0503030403020204" pitchFamily="34" charset="0"/>
              <a:sym typeface="+mn-ea"/>
            </a:endParaRPr>
          </a:p>
        </p:txBody>
      </p:sp>
      <p:sp>
        <p:nvSpPr>
          <p:cNvPr id="29" name="椭圆 28"/>
          <p:cNvSpPr/>
          <p:nvPr/>
        </p:nvSpPr>
        <p:spPr>
          <a:xfrm>
            <a:off x="9241790" y="2627630"/>
            <a:ext cx="1049020" cy="1049020"/>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3200" b="1" dirty="0">
                <a:solidFill>
                  <a:schemeClr val="bg1"/>
                </a:solidFill>
                <a:latin typeface="Myriad Pro Light" panose="020B0403030403020204" charset="0"/>
                <a:cs typeface="Myriad Pro" panose="020B0503030403020204" pitchFamily="34" charset="0"/>
                <a:sym typeface="+mn-ea"/>
              </a:rPr>
              <a:t>04</a:t>
            </a:r>
            <a:endParaRPr kumimoji="1" lang="en-US" sz="3200" b="1" dirty="0">
              <a:solidFill>
                <a:srgbClr val="474B4F"/>
              </a:solidFill>
              <a:latin typeface="Myriad Pro Semibold" panose="020B0503030403020204" pitchFamily="34" charset="0"/>
              <a:cs typeface="Myriad Pro" panose="020B0503030403020204" pitchFamily="34" charset="0"/>
              <a:sym typeface="+mn-ea"/>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4537075"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Product Introduction - Promerc-20</a:t>
            </a:r>
            <a:endPar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2" name="图片 1"/>
          <p:cNvPicPr>
            <a:picLocks noChangeAspect="1"/>
          </p:cNvPicPr>
          <p:nvPr/>
        </p:nvPicPr>
        <p:blipFill>
          <a:blip r:embed="rId1"/>
          <a:srcRect l="-778" t="-4525"/>
          <a:stretch>
            <a:fillRect/>
          </a:stretch>
        </p:blipFill>
        <p:spPr>
          <a:xfrm rot="540000">
            <a:off x="1827530" y="1417320"/>
            <a:ext cx="3072130" cy="2380615"/>
          </a:xfrm>
          <a:prstGeom prst="rect">
            <a:avLst/>
          </a:prstGeom>
        </p:spPr>
      </p:pic>
      <p:pic>
        <p:nvPicPr>
          <p:cNvPr id="10" name="图片 9"/>
          <p:cNvPicPr>
            <a:picLocks noChangeAspect="1"/>
          </p:cNvPicPr>
          <p:nvPr/>
        </p:nvPicPr>
        <p:blipFill>
          <a:blip r:embed="rId2"/>
          <a:stretch>
            <a:fillRect/>
          </a:stretch>
        </p:blipFill>
        <p:spPr>
          <a:xfrm>
            <a:off x="598805" y="4079875"/>
            <a:ext cx="2903855" cy="1991360"/>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040" y="1247140"/>
            <a:ext cx="4205605" cy="2832100"/>
          </a:xfrm>
          <a:prstGeom prst="rect">
            <a:avLst/>
          </a:prstGeom>
        </p:spPr>
      </p:pic>
      <p:graphicFrame>
        <p:nvGraphicFramePr>
          <p:cNvPr id="14" name="表格 14"/>
          <p:cNvGraphicFramePr>
            <a:graphicFrameLocks noGrp="1"/>
          </p:cNvGraphicFramePr>
          <p:nvPr>
            <p:custDataLst>
              <p:tags r:id="rId4"/>
            </p:custDataLst>
          </p:nvPr>
        </p:nvGraphicFramePr>
        <p:xfrm>
          <a:off x="7444740" y="4324985"/>
          <a:ext cx="4060825" cy="1619885"/>
        </p:xfrm>
        <a:graphic>
          <a:graphicData uri="http://schemas.openxmlformats.org/drawingml/2006/table">
            <a:tbl>
              <a:tblPr firstRow="1" bandRow="1">
                <a:tableStyleId>{5C22544A-7EE6-4342-B048-85BDC9FD1C3A}</a:tableStyleId>
              </a:tblPr>
              <a:tblGrid>
                <a:gridCol w="2030730"/>
                <a:gridCol w="2030095"/>
              </a:tblGrid>
              <a:tr h="293370">
                <a:tc>
                  <a:txBody>
                    <a:bodyPr/>
                    <a:lstStyle/>
                    <a:p>
                      <a:pPr>
                        <a:lnSpc>
                          <a:spcPct val="100000"/>
                        </a:lnSpc>
                      </a:pPr>
                      <a:r>
                        <a:rPr lang="en-US" altLang="zh-CN" sz="1200" b="1" dirty="0">
                          <a:solidFill>
                            <a:schemeClr val="tx1"/>
                          </a:solidFill>
                          <a:latin typeface="Myriad Pro Light" panose="020B0403030403020204" charset="0"/>
                          <a:cs typeface="Myriad Pro Light" panose="020B0403030403020204" charset="0"/>
                        </a:rPr>
                        <a:t>1.Power input</a:t>
                      </a:r>
                      <a:endParaRPr lang="en-US" altLang="zh-CN" sz="1200" b="1" dirty="0">
                        <a:solidFill>
                          <a:schemeClr val="tx1"/>
                        </a:solidFill>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solidFill>
                            <a:schemeClr val="tx1"/>
                          </a:solidFill>
                          <a:latin typeface="Myriad Pro Light" panose="020B0403030403020204" charset="0"/>
                          <a:cs typeface="Myriad Pro Light" panose="020B0403030403020204" charset="0"/>
                        </a:rPr>
                        <a:t>6.RS232/485 Port</a:t>
                      </a:r>
                      <a:endParaRPr lang="en-US" altLang="zh-CN" sz="1200" b="1" dirty="0">
                        <a:solidFill>
                          <a:schemeClr val="tx1"/>
                        </a:solidFill>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2.Relay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7.Backup Battery</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430">
                <a:tc>
                  <a:txBody>
                    <a:bodyPr/>
                    <a:lstStyle/>
                    <a:p>
                      <a:pPr>
                        <a:lnSpc>
                          <a:spcPts val="1300"/>
                        </a:lnSpc>
                      </a:pPr>
                      <a:r>
                        <a:rPr lang="en-US" altLang="zh-CN" sz="1200" b="1" dirty="0">
                          <a:latin typeface="Myriad Pro Light" panose="020B0403030403020204" charset="0"/>
                          <a:cs typeface="Myriad Pro Light" panose="020B0403030403020204" charset="0"/>
                        </a:rPr>
                        <a:t>3.TCP/IP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8.On/Off Button</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4.Loudspeaker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9.SD Card Jack</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a:txBody>
                    <a:bodyPr/>
                    <a:lstStyle/>
                    <a:p>
                      <a:pPr>
                        <a:lnSpc>
                          <a:spcPts val="1300"/>
                        </a:lnSpc>
                      </a:pPr>
                      <a:r>
                        <a:rPr lang="en-US" altLang="zh-CN" sz="1200" b="1" dirty="0">
                          <a:latin typeface="Myriad Pro Light" panose="020B0403030403020204" charset="0"/>
                          <a:cs typeface="Myriad Pro Light" panose="020B0403030403020204" charset="0"/>
                        </a:rPr>
                        <a:t>5.USB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300"/>
                        </a:lnSpc>
                      </a:pPr>
                      <a:r>
                        <a:rPr lang="en-US" altLang="zh-CN" sz="1200" b="1" dirty="0">
                          <a:latin typeface="Myriad Pro Light" panose="020B0403030403020204" charset="0"/>
                          <a:cs typeface="Myriad Pro Light" panose="020B0403030403020204" charset="0"/>
                        </a:rPr>
                        <a:t>10.USB Port</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5291">
                <a:tc gridSpan="2">
                  <a:txBody>
                    <a:bodyPr/>
                    <a:lstStyle/>
                    <a:p>
                      <a:pPr>
                        <a:lnSpc>
                          <a:spcPts val="1300"/>
                        </a:lnSpc>
                      </a:pPr>
                      <a:r>
                        <a:rPr lang="en-US" altLang="zh-CN" sz="1200" b="1" dirty="0">
                          <a:latin typeface="Myriad Pro Light" panose="020B0403030403020204" charset="0"/>
                          <a:cs typeface="Myriad Pro Light" panose="020B0403030403020204" charset="0"/>
                        </a:rPr>
                        <a:t>11.Reset Button</a:t>
                      </a:r>
                      <a:endParaRPr lang="en-US" altLang="zh-CN" sz="1200" b="1" dirty="0">
                        <a:latin typeface="Myriad Pro Light" panose="020B0403030403020204" charset="0"/>
                        <a:cs typeface="Myriad Pro Light" panose="020B0403030403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 name="图片 3" descr="ZKTeco（灰+绿）-01"/>
          <p:cNvPicPr>
            <a:picLocks noChangeAspect="1"/>
          </p:cNvPicPr>
          <p:nvPr userDrawn="1"/>
        </p:nvPicPr>
        <p:blipFill>
          <a:blip r:embed="rId5"/>
          <a:stretch>
            <a:fillRect/>
          </a:stretch>
        </p:blipFill>
        <p:spPr>
          <a:xfrm>
            <a:off x="10189845" y="0"/>
            <a:ext cx="1770380" cy="627380"/>
          </a:xfrm>
          <a:prstGeom prst="rect">
            <a:avLst/>
          </a:prstGeom>
        </p:spPr>
      </p:pic>
      <p:pic>
        <p:nvPicPr>
          <p:cNvPr id="5" name="图片 4"/>
          <p:cNvPicPr>
            <a:picLocks noChangeAspect="1"/>
          </p:cNvPicPr>
          <p:nvPr/>
        </p:nvPicPr>
        <p:blipFill>
          <a:blip r:embed="rId6"/>
          <a:stretch>
            <a:fillRect/>
          </a:stretch>
        </p:blipFill>
        <p:spPr>
          <a:xfrm>
            <a:off x="3502660" y="4079875"/>
            <a:ext cx="3560445" cy="1970405"/>
          </a:xfrm>
          <a:prstGeom prst="rect">
            <a:avLst/>
          </a:prstGeo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13237"/>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4611370"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Product Introduction - </a:t>
            </a:r>
            <a:r>
              <a:rPr lang="en-US" altLang="zh-CN" sz="2400" dirty="0">
                <a:latin typeface="Myriad Pro" panose="020B0503030403020204" pitchFamily="34" charset="0"/>
                <a:ea typeface="思源黑体 CN Normal" panose="020B0400000000000000" charset="-122"/>
                <a:cs typeface="Myriad Pro" panose="020B0503030403020204" pitchFamily="34" charset="0"/>
                <a:sym typeface="+mn-ea"/>
              </a:rPr>
              <a:t>Card Reader</a:t>
            </a:r>
            <a:endParaRPr lang="zh-CN" altLang="en-US" sz="2400" dirty="0">
              <a:latin typeface="汉仪中黑S" panose="00020600040101010101" pitchFamily="18" charset="-122"/>
              <a:ea typeface="汉仪中黑S" panose="00020600040101010101" pitchFamily="18" charset="-122"/>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44" name="Picture 5" descr="CR10E M"/>
          <p:cNvPicPr>
            <a:picLocks noChangeAspect="1"/>
          </p:cNvPicPr>
          <p:nvPr/>
        </p:nvPicPr>
        <p:blipFill>
          <a:blip r:embed="rId1"/>
          <a:stretch>
            <a:fillRect/>
          </a:stretch>
        </p:blipFill>
        <p:spPr>
          <a:xfrm rot="5400000">
            <a:off x="2714579" y="1430264"/>
            <a:ext cx="1596340" cy="2078979"/>
          </a:xfrm>
          <a:prstGeom prst="rect">
            <a:avLst/>
          </a:prstGeom>
          <a:noFill/>
          <a:ln w="9525">
            <a:noFill/>
          </a:ln>
        </p:spPr>
      </p:pic>
      <p:pic>
        <p:nvPicPr>
          <p:cNvPr id="45" name="图片 44"/>
          <p:cNvPicPr>
            <a:picLocks noChangeAspect="1"/>
          </p:cNvPicPr>
          <p:nvPr/>
        </p:nvPicPr>
        <p:blipFill>
          <a:blip r:embed="rId2"/>
          <a:stretch>
            <a:fillRect/>
          </a:stretch>
        </p:blipFill>
        <p:spPr>
          <a:xfrm>
            <a:off x="5058927" y="1801282"/>
            <a:ext cx="1792514" cy="1377663"/>
          </a:xfrm>
          <a:prstGeom prst="rect">
            <a:avLst/>
          </a:prstGeom>
        </p:spPr>
      </p:pic>
      <p:pic>
        <p:nvPicPr>
          <p:cNvPr id="46" name="图片 45"/>
          <p:cNvPicPr>
            <a:picLocks noChangeAspect="1"/>
          </p:cNvPicPr>
          <p:nvPr/>
        </p:nvPicPr>
        <p:blipFill>
          <a:blip r:embed="rId3"/>
          <a:stretch>
            <a:fillRect/>
          </a:stretch>
        </p:blipFill>
        <p:spPr>
          <a:xfrm>
            <a:off x="7659464" y="1801282"/>
            <a:ext cx="1556948" cy="1377663"/>
          </a:xfrm>
          <a:prstGeom prst="rect">
            <a:avLst/>
          </a:prstGeom>
        </p:spPr>
      </p:pic>
      <p:sp>
        <p:nvSpPr>
          <p:cNvPr id="13" name="文本框 12"/>
          <p:cNvSpPr txBox="1"/>
          <p:nvPr/>
        </p:nvSpPr>
        <p:spPr>
          <a:xfrm>
            <a:off x="2919029" y="3268440"/>
            <a:ext cx="1187439" cy="368300"/>
          </a:xfrm>
          <a:prstGeom prst="rect">
            <a:avLst/>
          </a:prstGeom>
          <a:noFill/>
        </p:spPr>
        <p:txBody>
          <a:bodyPr wrap="square" rtlCol="0" anchor="ctr">
            <a:spAutoFit/>
          </a:bodyPr>
          <a:lstStyle/>
          <a:p>
            <a:pPr algn="ctr">
              <a:buNone/>
            </a:pPr>
            <a:r>
              <a:rPr lang="en-US" altLang="zh-CN" dirty="0">
                <a:latin typeface="Myriad Pro" panose="020B0503030403020204" pitchFamily="34" charset="0"/>
                <a:cs typeface="Myriad Pro Light" panose="020B0403030403020204" charset="0"/>
                <a:sym typeface="+mn-ea"/>
              </a:rPr>
              <a:t>CR10MW</a:t>
            </a:r>
            <a:endParaRPr lang="en-US" altLang="zh-CN" dirty="0">
              <a:latin typeface="Myriad Pro" panose="020B0503030403020204" pitchFamily="34" charset="0"/>
              <a:cs typeface="Myriad Pro Light" panose="020B0403030403020204" charset="0"/>
              <a:sym typeface="+mn-ea"/>
            </a:endParaRPr>
          </a:p>
        </p:txBody>
      </p:sp>
      <p:sp>
        <p:nvSpPr>
          <p:cNvPr id="14" name="文本框 13"/>
          <p:cNvSpPr txBox="1"/>
          <p:nvPr/>
        </p:nvSpPr>
        <p:spPr>
          <a:xfrm>
            <a:off x="5296469" y="3265497"/>
            <a:ext cx="1187439" cy="368300"/>
          </a:xfrm>
          <a:prstGeom prst="rect">
            <a:avLst/>
          </a:prstGeom>
          <a:noFill/>
        </p:spPr>
        <p:txBody>
          <a:bodyPr wrap="square" rtlCol="0" anchor="ctr">
            <a:spAutoFit/>
          </a:bodyPr>
          <a:lstStyle/>
          <a:p>
            <a:pPr algn="ctr">
              <a:buNone/>
            </a:pPr>
            <a:r>
              <a:rPr lang="en-US" altLang="zh-CN" dirty="0">
                <a:latin typeface="Myriad Pro" panose="020B0503030403020204" pitchFamily="34" charset="0"/>
                <a:cs typeface="Myriad Pro Light" panose="020B0403030403020204" charset="0"/>
                <a:sym typeface="+mn-ea"/>
              </a:rPr>
              <a:t>CR20MW</a:t>
            </a:r>
            <a:endParaRPr lang="en-US" altLang="zh-CN" dirty="0">
              <a:latin typeface="Myriad Pro" panose="020B0503030403020204" pitchFamily="34" charset="0"/>
              <a:cs typeface="Myriad Pro Light" panose="020B0403030403020204" charset="0"/>
              <a:sym typeface="+mn-ea"/>
            </a:endParaRPr>
          </a:p>
        </p:txBody>
      </p:sp>
      <p:sp>
        <p:nvSpPr>
          <p:cNvPr id="15" name="文本框 14"/>
          <p:cNvSpPr txBox="1"/>
          <p:nvPr/>
        </p:nvSpPr>
        <p:spPr>
          <a:xfrm>
            <a:off x="7844218" y="3265497"/>
            <a:ext cx="1187439" cy="368300"/>
          </a:xfrm>
          <a:prstGeom prst="rect">
            <a:avLst/>
          </a:prstGeom>
          <a:noFill/>
        </p:spPr>
        <p:txBody>
          <a:bodyPr wrap="square" rtlCol="0" anchor="ctr">
            <a:spAutoFit/>
          </a:bodyPr>
          <a:lstStyle/>
          <a:p>
            <a:pPr algn="ctr">
              <a:buNone/>
            </a:pPr>
            <a:r>
              <a:rPr lang="en-US" altLang="zh-CN" dirty="0">
                <a:latin typeface="Myriad Pro" panose="020B0503030403020204" pitchFamily="34" charset="0"/>
                <a:cs typeface="Myriad Pro Light" panose="020B0403030403020204" charset="0"/>
                <a:sym typeface="+mn-ea"/>
              </a:rPr>
              <a:t>CR30MW</a:t>
            </a:r>
            <a:endParaRPr lang="en-US" altLang="zh-CN" dirty="0">
              <a:latin typeface="Myriad Pro" panose="020B0503030403020204" pitchFamily="34" charset="0"/>
              <a:cs typeface="Myriad Pro Light" panose="020B0403030403020204" charset="0"/>
              <a:sym typeface="+mn-ea"/>
            </a:endParaRPr>
          </a:p>
        </p:txBody>
      </p:sp>
      <p:sp>
        <p:nvSpPr>
          <p:cNvPr id="16" name="文本框 15"/>
          <p:cNvSpPr txBox="1"/>
          <p:nvPr/>
        </p:nvSpPr>
        <p:spPr>
          <a:xfrm>
            <a:off x="2814955" y="4344035"/>
            <a:ext cx="6280785" cy="1753235"/>
          </a:xfrm>
          <a:prstGeom prst="rect">
            <a:avLst/>
          </a:prstGeom>
          <a:noFill/>
        </p:spPr>
        <p:txBody>
          <a:bodyPr wrap="square">
            <a:spAutoFit/>
          </a:bodyPr>
          <a:lstStyle/>
          <a:p>
            <a:r>
              <a:rPr lang="en-US" altLang="zh-CN" dirty="0">
                <a:latin typeface="Myriad Pro Light" panose="020B0403030403020204" charset="0"/>
                <a:cs typeface="Myriad Pro Light" panose="020B0403030403020204" charset="0"/>
                <a:sym typeface="+mn-ea"/>
              </a:rPr>
              <a:t>-</a:t>
            </a:r>
            <a:r>
              <a:rPr lang="zh-CN" altLang="en-US" dirty="0">
                <a:latin typeface="Myriad Pro Light" panose="020B0403030403020204" charset="0"/>
                <a:cs typeface="Myriad Pro Light" panose="020B0403030403020204" charset="0"/>
                <a:sym typeface="+mn-ea"/>
              </a:rPr>
              <a:t>M </a:t>
            </a:r>
            <a:r>
              <a:rPr lang="en-US" altLang="zh-CN" dirty="0">
                <a:latin typeface="Myriad Pro Light" panose="020B0403030403020204" charset="0"/>
                <a:cs typeface="Myriad Pro Light" panose="020B0403030403020204" charset="0"/>
                <a:sym typeface="+mn-ea"/>
              </a:rPr>
              <a:t>means it supports reading </a:t>
            </a:r>
            <a:r>
              <a:rPr lang="en-US" altLang="zh-CN" dirty="0" err="1">
                <a:latin typeface="Myriad Pro Light" panose="020B0403030403020204" charset="0"/>
                <a:cs typeface="Myriad Pro Light" panose="020B0403030403020204" charset="0"/>
                <a:sym typeface="+mn-ea"/>
              </a:rPr>
              <a:t>Mifare</a:t>
            </a:r>
            <a:r>
              <a:rPr lang="en-US" altLang="zh-CN" dirty="0">
                <a:latin typeface="Myriad Pro Light" panose="020B0403030403020204" charset="0"/>
                <a:cs typeface="Myriad Pro Light" panose="020B0403030403020204" charset="0"/>
                <a:sym typeface="+mn-ea"/>
              </a:rPr>
              <a:t> IC cards.</a:t>
            </a:r>
            <a:endParaRPr lang="en-US" altLang="zh-CN" dirty="0">
              <a:latin typeface="Myriad Pro Light" panose="020B0403030403020204" charset="0"/>
              <a:cs typeface="Myriad Pro Light" panose="020B0403030403020204" charset="0"/>
              <a:sym typeface="+mn-ea"/>
            </a:endParaRPr>
          </a:p>
          <a:p>
            <a:r>
              <a:rPr lang="en-US" altLang="zh-CN" dirty="0">
                <a:latin typeface="Myriad Pro Light" panose="020B0403030403020204" charset="0"/>
                <a:cs typeface="Myriad Pro Light" panose="020B0403030403020204" charset="0"/>
                <a:sym typeface="+mn-ea"/>
              </a:rPr>
              <a:t>-W means it supports writing as well.</a:t>
            </a:r>
            <a:endParaRPr lang="en-US" altLang="zh-CN" dirty="0">
              <a:latin typeface="Myriad Pro Light" panose="020B0403030403020204" charset="0"/>
              <a:cs typeface="Myriad Pro Light" panose="020B0403030403020204" charset="0"/>
              <a:sym typeface="+mn-ea"/>
            </a:endParaRPr>
          </a:p>
          <a:p>
            <a:r>
              <a:rPr lang="en-US" altLang="zh-CN" dirty="0">
                <a:latin typeface="Myriad Pro Light" panose="020B0403030403020204" charset="0"/>
                <a:cs typeface="Myriad Pro Light" panose="020B0403030403020204" charset="0"/>
                <a:sym typeface="+mn-ea"/>
              </a:rPr>
              <a:t>-Supports USB and it is driver-free.</a:t>
            </a:r>
            <a:endParaRPr lang="en-US" altLang="zh-CN" dirty="0">
              <a:latin typeface="Myriad Pro Light" panose="020B0403030403020204" charset="0"/>
              <a:cs typeface="Myriad Pro Light" panose="020B0403030403020204" charset="0"/>
              <a:sym typeface="+mn-ea"/>
            </a:endParaRPr>
          </a:p>
          <a:p>
            <a:r>
              <a:rPr lang="en-US" altLang="zh-CN" dirty="0">
                <a:latin typeface="Myriad Pro Light" panose="020B0403030403020204" charset="0"/>
                <a:cs typeface="Myriad Pro Light" panose="020B0403030403020204" charset="0"/>
                <a:sym typeface="+mn-ea"/>
              </a:rPr>
              <a:t>-CR10MW is an old model and its reading and writing speed are slow, so, CR20/30MW is recommended.</a:t>
            </a:r>
            <a:endParaRPr lang="en-US" altLang="zh-CN" dirty="0">
              <a:latin typeface="Myriad Pro Light" panose="020B0403030403020204" charset="0"/>
              <a:cs typeface="Myriad Pro Light" panose="020B0403030403020204" charset="0"/>
              <a:sym typeface="+mn-ea"/>
            </a:endParaRPr>
          </a:p>
          <a:p>
            <a:r>
              <a:rPr lang="en-US" altLang="zh-CN" dirty="0">
                <a:latin typeface="Myriad Pro Light" panose="020B0403030403020204" charset="0"/>
                <a:cs typeface="Myriad Pro Light" panose="020B0403030403020204" charset="0"/>
              </a:rPr>
              <a:t>-You can also use other card readers which support </a:t>
            </a:r>
            <a:r>
              <a:rPr lang="en-US" altLang="zh-CN" dirty="0" err="1">
                <a:latin typeface="Myriad Pro Light" panose="020B0403030403020204" charset="0"/>
                <a:cs typeface="Myriad Pro Light" panose="020B0403030403020204" charset="0"/>
              </a:rPr>
              <a:t>Mifare</a:t>
            </a:r>
            <a:r>
              <a:rPr lang="en-US" altLang="zh-CN" dirty="0">
                <a:latin typeface="Myriad Pro Light" panose="020B0403030403020204" charset="0"/>
                <a:cs typeface="Myriad Pro Light" panose="020B0403030403020204" charset="0"/>
              </a:rPr>
              <a:t> IC card.</a:t>
            </a:r>
            <a:endParaRPr lang="zh-CN" altLang="en-US" dirty="0">
              <a:latin typeface="Myriad Pro Light" panose="020B0403030403020204" charset="0"/>
              <a:cs typeface="Myriad Pro Light" panose="020B0403030403020204" charset="0"/>
            </a:endParaRPr>
          </a:p>
        </p:txBody>
      </p:sp>
      <p:pic>
        <p:nvPicPr>
          <p:cNvPr id="3" name="图片 2" descr="ZKTeco（灰+绿）-01"/>
          <p:cNvPicPr>
            <a:picLocks noChangeAspect="1"/>
          </p:cNvPicPr>
          <p:nvPr userDrawn="1"/>
        </p:nvPicPr>
        <p:blipFill>
          <a:blip r:embed="rId4"/>
          <a:stretch>
            <a:fillRect/>
          </a:stretch>
        </p:blipFill>
        <p:spPr>
          <a:xfrm>
            <a:off x="10189845" y="0"/>
            <a:ext cx="1770380" cy="627380"/>
          </a:xfrm>
          <a:prstGeom prst="rect">
            <a:avLst/>
          </a:prstGeom>
        </p:spPr>
      </p:pic>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[图片]</a:t>
            </a:r>
            <a:endParaRPr lang="zh-CN" altLang="en-US"/>
          </a:p>
        </p:txBody>
      </p:sp>
      <p:sp>
        <p:nvSpPr>
          <p:cNvPr id="30" name="文本框 29"/>
          <p:cNvSpPr txBox="1"/>
          <p:nvPr/>
        </p:nvSpPr>
        <p:spPr>
          <a:xfrm>
            <a:off x="1965003" y="803789"/>
            <a:ext cx="1686560" cy="460375"/>
          </a:xfrm>
          <a:prstGeom prst="rect">
            <a:avLst/>
          </a:prstGeom>
          <a:noFill/>
        </p:spPr>
        <p:txBody>
          <a:bodyPr wrap="none" rtlCol="0">
            <a:spAutoFit/>
          </a:bodyPr>
          <a:lstStyle/>
          <a:p>
            <a:r>
              <a:rPr lang="en-US" altLang="zh-CN" sz="2400" dirty="0">
                <a:latin typeface="Myriad Pro" panose="020B0503030403020204" pitchFamily="34" charset="0"/>
                <a:cs typeface="Myriad Pro" panose="020B0503030403020204" pitchFamily="34" charset="0"/>
                <a:sym typeface="+mn-ea"/>
              </a:rPr>
              <a:t>Product List</a:t>
            </a:r>
            <a:endParaRPr lang="en-US" altLang="zh-CN" sz="2400" dirty="0">
              <a:latin typeface="Myriad Pro" panose="020B0503030403020204" pitchFamily="34" charset="0"/>
              <a:ea typeface="汉仪中黑S" panose="00020600040101010101" pitchFamily="18" charset="-122"/>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03</a:t>
            </a:r>
            <a:endParaRPr lang="en-US" altLang="zh-CN" sz="3200" dirty="0">
              <a:solidFill>
                <a:schemeClr val="bg1"/>
              </a:solidFill>
              <a:latin typeface="Myriad Pro Light" panose="020B0403030403020204" charset="0"/>
              <a:ea typeface="汉仪中黑S" panose="00020600040101010101" pitchFamily="18" charset="-122"/>
            </a:endParaRPr>
          </a:p>
        </p:txBody>
      </p:sp>
      <p:graphicFrame>
        <p:nvGraphicFramePr>
          <p:cNvPr id="4" name="表格 3"/>
          <p:cNvGraphicFramePr>
            <a:graphicFrameLocks noGrp="1"/>
          </p:cNvGraphicFramePr>
          <p:nvPr>
            <p:custDataLst>
              <p:tags r:id="rId1"/>
            </p:custDataLst>
          </p:nvPr>
        </p:nvGraphicFramePr>
        <p:xfrm>
          <a:off x="642620" y="1674495"/>
          <a:ext cx="10553700" cy="3879215"/>
        </p:xfrm>
        <a:graphic>
          <a:graphicData uri="http://schemas.openxmlformats.org/drawingml/2006/table">
            <a:tbl>
              <a:tblPr firstRow="1" bandRow="1">
                <a:tableStyleId>{0E3FDE45-AF77-4B5C-9715-49D594BDF05E}</a:tableStyleId>
              </a:tblPr>
              <a:tblGrid>
                <a:gridCol w="1322705"/>
                <a:gridCol w="1538605"/>
                <a:gridCol w="1537970"/>
                <a:gridCol w="1539240"/>
                <a:gridCol w="1537970"/>
                <a:gridCol w="1539240"/>
                <a:gridCol w="1537970"/>
              </a:tblGrid>
              <a:tr h="1447165">
                <a:tc>
                  <a:txBody>
                    <a:bodyPr/>
                    <a:lstStyle/>
                    <a:p>
                      <a:pPr algn="ctr" fontAlgn="auto">
                        <a:lnSpc>
                          <a:spcPct val="120000"/>
                        </a:lnSpc>
                      </a:pPr>
                      <a:r>
                        <a:rPr lang="en-US" altLang="zh-CN" sz="1400" b="0" i="0" spc="60" baseline="0" dirty="0">
                          <a:solidFill>
                            <a:schemeClr val="bg1"/>
                          </a:solidFill>
                          <a:latin typeface="Myriad Pro Light" panose="020B0403030403020204" charset="0"/>
                          <a:ea typeface="微软雅黑" panose="020B0503020204020204" charset="-122"/>
                        </a:rPr>
                        <a:t>Photo</a:t>
                      </a:r>
                      <a:endParaRPr lang="en-US" altLang="zh-CN" sz="1400" b="0" i="0" spc="60" baseline="0" dirty="0">
                        <a:solidFill>
                          <a:schemeClr val="bg1"/>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fontAlgn="auto">
                        <a:lnSpc>
                          <a:spcPct val="120000"/>
                        </a:lnSpc>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endParaRPr lang="zh-CN" altLang="en-US" sz="1600" b="0" i="0" spc="120" baseline="0" dirty="0">
                        <a:solidFill>
                          <a:schemeClr val="tx1">
                            <a:lumMod val="85000"/>
                            <a:lumOff val="15000"/>
                          </a:schemeClr>
                        </a:solidFill>
                        <a:latin typeface="Arial" panose="020B0604020202020204" pitchFamily="3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756285">
                <a:tc>
                  <a:txBody>
                    <a:bodyPr/>
                    <a:lstStyle/>
                    <a:p>
                      <a:pPr algn="ctr" fontAlgn="ctr">
                        <a:buClrTx/>
                        <a:buSzTx/>
                        <a:buFontTx/>
                        <a:buNone/>
                      </a:pPr>
                      <a:r>
                        <a:rPr lang="en-US" altLang="zh-CN" sz="1400" b="0" i="0" spc="60" baseline="0" dirty="0">
                          <a:solidFill>
                            <a:schemeClr val="bg1"/>
                          </a:solidFill>
                          <a:latin typeface="Myriad Pro Light" panose="020B0403030403020204" charset="0"/>
                          <a:ea typeface="微软雅黑" panose="020B0503020204020204" charset="-122"/>
                        </a:rPr>
                        <a:t>Product </a:t>
                      </a:r>
                      <a:r>
                        <a:rPr lang="en-US" sz="1400" dirty="0">
                          <a:solidFill>
                            <a:schemeClr val="bg1"/>
                          </a:solidFill>
                          <a:effectLst/>
                          <a:latin typeface="Myriad Pro Light" panose="020B0403030403020204" charset="0"/>
                          <a:ea typeface="微软雅黑" panose="020B0503020204020204" charset="-122"/>
                          <a:cs typeface="Myriad Pro" panose="020B0503030403020204" pitchFamily="34" charset="0"/>
                          <a:sym typeface="+mn-ea"/>
                        </a:rPr>
                        <a:t>Model</a:t>
                      </a:r>
                      <a:endParaRPr lang="en-US" altLang="zh-CN" sz="1400" b="0" i="0" spc="60" baseline="0" dirty="0">
                        <a:solidFill>
                          <a:schemeClr val="bg1"/>
                        </a:solidFill>
                        <a:effectLst/>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fontAlgn="auto">
                        <a:lnSpc>
                          <a:spcPct val="120000"/>
                        </a:lnSpc>
                      </a:pPr>
                      <a:r>
                        <a:rPr lang="en-US" altLang="zh-CN" sz="1600" dirty="0">
                          <a:latin typeface="Myriad Pro Light" panose="020B0403030403020204" charset="0"/>
                          <a:cs typeface="Myriad Pro" panose="020B0503030403020204" pitchFamily="34" charset="0"/>
                          <a:sym typeface="+mn-ea"/>
                        </a:rPr>
                        <a:t>Promerc-10</a:t>
                      </a:r>
                      <a:endParaRPr lang="en-US" altLang="zh-CN" sz="1600" b="0" i="0" spc="120" baseline="0" dirty="0">
                        <a:solidFill>
                          <a:schemeClr val="bg1">
                            <a:lumMod val="50000"/>
                          </a:schemeClr>
                        </a:solidFill>
                        <a:uFillTx/>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auto">
                        <a:lnSpc>
                          <a:spcPct val="120000"/>
                        </a:lnSpc>
                      </a:pPr>
                      <a:r>
                        <a:rPr lang="en-US" altLang="zh-CN" sz="1600" dirty="0">
                          <a:latin typeface="Myriad Pro Light" panose="020B0403030403020204" charset="0"/>
                          <a:cs typeface="Myriad Pro" panose="020B0503030403020204" pitchFamily="34" charset="0"/>
                          <a:sym typeface="+mn-ea"/>
                        </a:rPr>
                        <a:t>Promerc-20</a:t>
                      </a:r>
                      <a:endParaRPr lang="en-US" altLang="zh-CN" sz="1600" b="0" i="0" spc="120" baseline="0" dirty="0">
                        <a:solidFill>
                          <a:schemeClr val="bg1">
                            <a:lumMod val="50000"/>
                          </a:schemeClr>
                        </a:solidFill>
                        <a:uFillTx/>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auto">
                        <a:lnSpc>
                          <a:spcPct val="120000"/>
                        </a:lnSpc>
                        <a:buClrTx/>
                        <a:buSzTx/>
                        <a:buFontTx/>
                        <a:buNone/>
                      </a:pPr>
                      <a:r>
                        <a:rPr lang="en-US" altLang="zh-CN" sz="1600" dirty="0">
                          <a:latin typeface="Myriad Pro Light" panose="020B0403030403020204" charset="0"/>
                          <a:cs typeface="Myriad Pro" panose="020B0503030403020204" pitchFamily="34" charset="0"/>
                          <a:sym typeface="+mn-ea"/>
                        </a:rPr>
                        <a:t>IC card</a:t>
                      </a:r>
                      <a:endParaRPr lang="en-US" altLang="zh-CN" sz="1600" b="0" i="0" spc="120" baseline="0" dirty="0">
                        <a:solidFill>
                          <a:schemeClr val="bg1">
                            <a:lumMod val="50000"/>
                          </a:schemeClr>
                        </a:solidFill>
                        <a:uFillTx/>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auto">
                        <a:lnSpc>
                          <a:spcPct val="120000"/>
                        </a:lnSpc>
                        <a:buNone/>
                      </a:pPr>
                      <a:r>
                        <a:rPr lang="en-US" altLang="zh-CN" sz="1600" dirty="0">
                          <a:latin typeface="Myriad Pro Light" panose="020B0403030403020204" charset="0"/>
                          <a:cs typeface="Myriad Pro" panose="020B0503030403020204" pitchFamily="34" charset="0"/>
                          <a:sym typeface="+mn-ea"/>
                        </a:rPr>
                        <a:t>CR20MW</a:t>
                      </a:r>
                      <a:endParaRPr lang="en-US" altLang="zh-CN" sz="1600" b="0" i="0" spc="120" baseline="0" dirty="0">
                        <a:solidFill>
                          <a:schemeClr val="bg1">
                            <a:lumMod val="50000"/>
                          </a:schemeClr>
                        </a:solidFill>
                        <a:uFillTx/>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auto">
                        <a:lnSpc>
                          <a:spcPct val="120000"/>
                        </a:lnSpc>
                        <a:buNone/>
                      </a:pPr>
                      <a:r>
                        <a:rPr lang="en-US" altLang="zh-CN" sz="1600" dirty="0">
                          <a:latin typeface="Myriad Pro Light" panose="020B0403030403020204" charset="0"/>
                          <a:cs typeface="Myriad Pro" panose="020B0503030403020204" pitchFamily="34" charset="0"/>
                          <a:sym typeface="+mn-ea"/>
                        </a:rPr>
                        <a:t>CR30MW</a:t>
                      </a:r>
                      <a:endParaRPr lang="en-US" altLang="zh-CN" sz="1600" b="0" i="0" spc="120" baseline="0" dirty="0">
                        <a:solidFill>
                          <a:schemeClr val="bg1">
                            <a:lumMod val="50000"/>
                          </a:schemeClr>
                        </a:solidFill>
                        <a:uFillTx/>
                        <a:latin typeface="Myriad Pro Light" panose="020B0403030403020204" charset="0"/>
                        <a:ea typeface="微软雅黑" panose="020B0503020204020204"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auto">
                        <a:lnSpc>
                          <a:spcPct val="120000"/>
                        </a:lnSpc>
                        <a:buClrTx/>
                        <a:buSzTx/>
                        <a:buFontTx/>
                        <a:buNone/>
                      </a:pPr>
                      <a:r>
                        <a:rPr lang="en-US" altLang="zh-CN" sz="1600" b="0" i="0" baseline="0" dirty="0">
                          <a:latin typeface="Myriad Pro Light" panose="020B0403030403020204" charset="0"/>
                          <a:cs typeface="Myriad Pro" panose="020B0503030403020204" pitchFamily="34" charset="0"/>
                        </a:rPr>
                        <a:t>ZKB209</a:t>
                      </a:r>
                      <a:endParaRPr lang="en-US" altLang="zh-CN" sz="1600" b="0" i="0" baseline="0" dirty="0">
                        <a:latin typeface="Myriad Pro Light" panose="020B0403030403020204" charset="0"/>
                        <a:cs typeface="Myriad Pro" panose="020B0503030403020204" pitchFamily="34"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lumMod val="20000"/>
                        <a:lumOff val="80000"/>
                      </a:schemeClr>
                    </a:solidFill>
                  </a:tcPr>
                </a:tc>
              </a:tr>
              <a:tr h="739775">
                <a:tc>
                  <a:txBody>
                    <a:bodyPr/>
                    <a:lstStyle/>
                    <a:p>
                      <a:pPr algn="ctr" fontAlgn="auto">
                        <a:lnSpc>
                          <a:spcPct val="120000"/>
                        </a:lnSpc>
                        <a:buNone/>
                      </a:pPr>
                      <a:r>
                        <a:rPr lang="en-US" sz="1400" b="0" i="0" spc="60" baseline="0" dirty="0">
                          <a:solidFill>
                            <a:schemeClr val="bg1"/>
                          </a:solidFill>
                          <a:latin typeface="Myriad Pro Light" panose="020B0403030403020204" charset="0"/>
                          <a:ea typeface="微软雅黑" panose="020B0503020204020204" charset="-122"/>
                        </a:rPr>
                        <a:t>ERP Code</a:t>
                      </a:r>
                      <a:endParaRPr lang="en-US" sz="1400" b="0" i="0" spc="60" baseline="0" dirty="0">
                        <a:solidFill>
                          <a:schemeClr val="bg1"/>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fontAlgn="auto">
                        <a:lnSpc>
                          <a:spcPct val="120000"/>
                        </a:lnSpc>
                        <a:buNone/>
                      </a:pPr>
                      <a:r>
                        <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rPr>
                        <a:t>F01120049</a:t>
                      </a:r>
                      <a:endPar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rPr>
                        <a:t>F01120051</a:t>
                      </a:r>
                      <a:endPar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zh-CN" altLang="en-US" sz="1600" b="0" i="0" spc="120" baseline="0" dirty="0">
                          <a:solidFill>
                            <a:schemeClr val="tx1">
                              <a:lumMod val="85000"/>
                              <a:lumOff val="15000"/>
                            </a:schemeClr>
                          </a:solidFill>
                          <a:latin typeface="Myriad Pro Light" panose="020B0403030403020204" charset="0"/>
                          <a:ea typeface="微软雅黑" panose="020B0503020204020204" charset="-122"/>
                        </a:rPr>
                        <a:t>X00102048</a:t>
                      </a:r>
                      <a:endParaRPr lang="zh-CN" altLang="en-US" sz="1600" b="0" i="0" spc="120" baseline="0" dirty="0">
                        <a:solidFill>
                          <a:schemeClr val="tx1">
                            <a:lumMod val="85000"/>
                            <a:lumOff val="15000"/>
                          </a:schemeClr>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rPr>
                        <a:t>X00603065</a:t>
                      </a:r>
                      <a:endPar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rPr>
                        <a:t>X02103003</a:t>
                      </a:r>
                      <a:endParaRPr lang="en-US" altLang="zh-CN" sz="1600" b="0" i="0" spc="120" baseline="0" dirty="0">
                        <a:solidFill>
                          <a:schemeClr val="tx1">
                            <a:lumMod val="85000"/>
                            <a:lumOff val="15000"/>
                          </a:schemeClr>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spc="120" dirty="0">
                          <a:solidFill>
                            <a:schemeClr val="tx1">
                              <a:lumMod val="85000"/>
                              <a:lumOff val="15000"/>
                            </a:schemeClr>
                          </a:solidFill>
                          <a:latin typeface="Myriad Pro Light" panose="020B0403030403020204" charset="0"/>
                          <a:ea typeface="微软雅黑" panose="020B0503020204020204" charset="-122"/>
                          <a:sym typeface="+mn-ea"/>
                        </a:rPr>
                        <a:t>X00208056</a:t>
                      </a:r>
                      <a:endParaRPr lang="en-US" altLang="zh-CN" sz="1600" spc="120" dirty="0">
                        <a:solidFill>
                          <a:schemeClr val="tx1">
                            <a:lumMod val="85000"/>
                            <a:lumOff val="15000"/>
                          </a:schemeClr>
                        </a:solidFill>
                        <a:latin typeface="Myriad Pro Light" panose="020B0403030403020204" charset="0"/>
                        <a:ea typeface="微软雅黑" panose="020B0503020204020204" charset="-122"/>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935990">
                <a:tc>
                  <a:txBody>
                    <a:bodyPr/>
                    <a:lstStyle/>
                    <a:p>
                      <a:pPr algn="ctr" fontAlgn="auto">
                        <a:lnSpc>
                          <a:spcPct val="120000"/>
                        </a:lnSpc>
                      </a:pPr>
                      <a:r>
                        <a:rPr lang="en-US" altLang="zh-CN" sz="1400" b="0" i="0" spc="60" baseline="0" dirty="0">
                          <a:solidFill>
                            <a:schemeClr val="bg1"/>
                          </a:solidFill>
                          <a:latin typeface="Myriad Pro Light" panose="020B0403030403020204" charset="0"/>
                          <a:ea typeface="微软雅黑" panose="020B0503020204020204" charset="-122"/>
                        </a:rPr>
                        <a:t>P</a:t>
                      </a:r>
                      <a:r>
                        <a:rPr lang="zh-CN" altLang="en-US" sz="1400" b="0" i="0" spc="60" baseline="0" dirty="0">
                          <a:solidFill>
                            <a:schemeClr val="bg1"/>
                          </a:solidFill>
                          <a:latin typeface="Myriad Pro Light" panose="020B0403030403020204" charset="0"/>
                          <a:ea typeface="微软雅黑" panose="020B0503020204020204" charset="-122"/>
                        </a:rPr>
                        <a:t>roduct </a:t>
                      </a:r>
                      <a:r>
                        <a:rPr lang="en-US" altLang="zh-CN" sz="1400" b="0" i="0" spc="60" baseline="0" dirty="0">
                          <a:solidFill>
                            <a:schemeClr val="bg1"/>
                          </a:solidFill>
                          <a:latin typeface="Myriad Pro Light" panose="020B0403030403020204" charset="0"/>
                          <a:ea typeface="微软雅黑" panose="020B0503020204020204" charset="-122"/>
                        </a:rPr>
                        <a:t>T</a:t>
                      </a:r>
                      <a:r>
                        <a:rPr lang="zh-CN" altLang="en-US" sz="1400" b="0" i="0" spc="60" baseline="0" dirty="0">
                          <a:solidFill>
                            <a:schemeClr val="bg1"/>
                          </a:solidFill>
                          <a:latin typeface="Myriad Pro Light" panose="020B0403030403020204" charset="0"/>
                          <a:ea typeface="微软雅黑" panose="020B0503020204020204" charset="-122"/>
                        </a:rPr>
                        <a:t>ype</a:t>
                      </a:r>
                      <a:endParaRPr lang="zh-CN" altLang="en-US" sz="1400" b="0" i="0" spc="60" baseline="0" dirty="0">
                        <a:solidFill>
                          <a:schemeClr val="bg1"/>
                        </a:solidFill>
                        <a:latin typeface="Myriad Pro Light" panose="020B0403030403020204" charset="0"/>
                        <a:ea typeface="微软雅黑" panose="020B0503020204020204"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lstStyle/>
                    <a:p>
                      <a:pPr algn="ctr" fontAlgn="auto">
                        <a:lnSpc>
                          <a:spcPct val="120000"/>
                        </a:lnSpc>
                      </a:pPr>
                      <a:r>
                        <a:rPr lang="en-US" altLang="zh-CN" sz="1400" dirty="0">
                          <a:latin typeface="Myriad Pro Light" panose="020B0403030403020204" charset="0"/>
                          <a:cs typeface="Myriad Pro" panose="020B0503030403020204" pitchFamily="34" charset="0"/>
                          <a:sym typeface="+mn-ea"/>
                        </a:rPr>
                        <a:t>Offline Consumption</a:t>
                      </a:r>
                      <a:endParaRPr lang="en-US" altLang="zh-CN" sz="1400" b="0" i="0" baseline="0" dirty="0">
                        <a:latin typeface="Myriad Pro Light" panose="020B0403030403020204" charset="0"/>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pPr>
                      <a:r>
                        <a:rPr lang="en-US" altLang="zh-CN" sz="1400" dirty="0">
                          <a:latin typeface="Myriad Pro Light" panose="020B0403030403020204" charset="0"/>
                          <a:cs typeface="Myriad Pro" panose="020B0503030403020204" pitchFamily="34" charset="0"/>
                          <a:sym typeface="+mn-ea"/>
                        </a:rPr>
                        <a:t>Offline Consumption</a:t>
                      </a:r>
                      <a:endParaRPr lang="en-US" altLang="zh-CN" sz="1400" b="0" i="0" baseline="0" dirty="0">
                        <a:latin typeface="Myriad Pro Light" panose="020B0403030403020204" charset="0"/>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pPr>
                      <a:r>
                        <a:rPr lang="en-US" altLang="zh-CN" sz="1600" dirty="0">
                          <a:latin typeface="Myriad Pro Light" panose="020B0403030403020204" charset="0"/>
                          <a:cs typeface="Myriad Pro" panose="020B0503030403020204" pitchFamily="34" charset="0"/>
                          <a:sym typeface="+mn-ea"/>
                        </a:rPr>
                        <a:t>IC </a:t>
                      </a:r>
                      <a:r>
                        <a:rPr lang="en-US" altLang="zh-CN" sz="1600" dirty="0">
                          <a:latin typeface="Myriad Pro Light" panose="020B0403030403020204" charset="0"/>
                          <a:ea typeface="思源黑体 CN Normal" panose="020B0400000000000000" charset="-122"/>
                          <a:cs typeface="Myriad Pro" panose="020B0503030403020204" pitchFamily="34" charset="0"/>
                          <a:sym typeface="+mn-ea"/>
                        </a:rPr>
                        <a:t>Card</a:t>
                      </a:r>
                      <a:endParaRPr lang="en-US" altLang="zh-CN" sz="1600" b="0" i="0" baseline="0" dirty="0">
                        <a:latin typeface="Myriad Pro Light" panose="020B0403030403020204" charset="0"/>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dirty="0">
                          <a:latin typeface="Myriad Pro Light" panose="020B0403030403020204" charset="0"/>
                          <a:cs typeface="Myriad Pro" panose="020B0503030403020204" pitchFamily="34" charset="0"/>
                          <a:sym typeface="+mn-ea"/>
                        </a:rPr>
                        <a:t>IC </a:t>
                      </a:r>
                      <a:r>
                        <a:rPr lang="en-US" altLang="zh-CN" sz="1600" dirty="0">
                          <a:latin typeface="Myriad Pro Light" panose="020B0403030403020204" charset="0"/>
                          <a:ea typeface="思源黑体 CN Normal" panose="020B0400000000000000" charset="-122"/>
                          <a:cs typeface="Myriad Pro" panose="020B0503030403020204" pitchFamily="34" charset="0"/>
                          <a:sym typeface="+mn-ea"/>
                        </a:rPr>
                        <a:t>Card Reader</a:t>
                      </a:r>
                      <a:endParaRPr lang="en-US" altLang="zh-CN" sz="1600" b="0" i="0" baseline="0" dirty="0">
                        <a:latin typeface="Myriad Pro Light" panose="020B0403030403020204" charset="0"/>
                        <a:cs typeface="Myriad Pro" panose="020B0503030403020204" pitchFamily="34"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dirty="0">
                          <a:latin typeface="Myriad Pro Light" panose="020B0403030403020204" charset="0"/>
                          <a:cs typeface="Myriad Pro" panose="020B0503030403020204" pitchFamily="34" charset="0"/>
                          <a:sym typeface="+mn-ea"/>
                        </a:rPr>
                        <a:t>IC </a:t>
                      </a:r>
                      <a:r>
                        <a:rPr lang="en-US" altLang="zh-CN" sz="1600" dirty="0">
                          <a:latin typeface="Myriad Pro Light" panose="020B0403030403020204" charset="0"/>
                          <a:ea typeface="思源黑体 CN Normal" panose="020B0400000000000000" charset="-122"/>
                          <a:cs typeface="Myriad Pro" panose="020B0503030403020204" pitchFamily="34" charset="0"/>
                          <a:sym typeface="+mn-ea"/>
                        </a:rPr>
                        <a:t>Card Reader</a:t>
                      </a:r>
                      <a:endParaRPr lang="en-US" altLang="zh-CN" sz="1600" b="0" i="0" baseline="0" dirty="0">
                        <a:latin typeface="Myriad Pro Light" panose="020B0403030403020204" charset="0"/>
                        <a:cs typeface="Myriad Pro" panose="020B0503030403020204" pitchFamily="34" charset="0"/>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fontAlgn="auto">
                        <a:lnSpc>
                          <a:spcPct val="120000"/>
                        </a:lnSpc>
                        <a:buNone/>
                      </a:pPr>
                      <a:r>
                        <a:rPr lang="en-US" altLang="zh-CN" sz="1600" dirty="0">
                          <a:latin typeface="Myriad Pro Light" panose="020B0403030403020204" charset="0"/>
                          <a:ea typeface="思源黑体 CN Normal" panose="020B0400000000000000" charset="-122"/>
                          <a:cs typeface="Myriad Pro" panose="020B0503030403020204" pitchFamily="34" charset="0"/>
                          <a:sym typeface="+mn-ea"/>
                        </a:rPr>
                        <a:t>Barcode Scanner</a:t>
                      </a:r>
                      <a:endParaRPr lang="en-US" altLang="zh-CN" sz="1600" dirty="0">
                        <a:latin typeface="Myriad Pro Light" panose="020B0403030403020204" charset="0"/>
                        <a:ea typeface="思源黑体 CN Normal" panose="020B0400000000000000" charset="-122"/>
                        <a:cs typeface="Myriad Pro" panose="020B0503030403020204" pitchFamily="34" charset="0"/>
                        <a:sym typeface="+mn-ea"/>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bl>
          </a:graphicData>
        </a:graphic>
      </p:graphicFrame>
      <p:pic>
        <p:nvPicPr>
          <p:cNvPr id="3" name="图片 2"/>
          <p:cNvPicPr>
            <a:picLocks noChangeAspect="1"/>
          </p:cNvPicPr>
          <p:nvPr/>
        </p:nvPicPr>
        <p:blipFill>
          <a:blip r:embed="rId2"/>
          <a:stretch>
            <a:fillRect/>
          </a:stretch>
        </p:blipFill>
        <p:spPr>
          <a:xfrm>
            <a:off x="2150745" y="2040890"/>
            <a:ext cx="1110615" cy="646430"/>
          </a:xfrm>
          <a:prstGeom prst="rect">
            <a:avLst/>
          </a:prstGeom>
        </p:spPr>
      </p:pic>
      <p:pic>
        <p:nvPicPr>
          <p:cNvPr id="118" name="图片 117" descr="ProMerc-20_side"/>
          <p:cNvPicPr>
            <a:picLocks noChangeAspect="1"/>
          </p:cNvPicPr>
          <p:nvPr/>
        </p:nvPicPr>
        <p:blipFill>
          <a:blip r:embed="rId3"/>
          <a:stretch>
            <a:fillRect/>
          </a:stretch>
        </p:blipFill>
        <p:spPr>
          <a:xfrm>
            <a:off x="3261360" y="1674495"/>
            <a:ext cx="2127250" cy="1419225"/>
          </a:xfrm>
          <a:prstGeom prst="rect">
            <a:avLst/>
          </a:prstGeom>
        </p:spPr>
      </p:pic>
      <p:pic>
        <p:nvPicPr>
          <p:cNvPr id="45" name="图片 44"/>
          <p:cNvPicPr>
            <a:picLocks noChangeAspect="1"/>
          </p:cNvPicPr>
          <p:nvPr/>
        </p:nvPicPr>
        <p:blipFill>
          <a:blip r:embed="rId4"/>
          <a:stretch>
            <a:fillRect/>
          </a:stretch>
        </p:blipFill>
        <p:spPr>
          <a:xfrm>
            <a:off x="6705600" y="1934210"/>
            <a:ext cx="1207770" cy="929005"/>
          </a:xfrm>
          <a:prstGeom prst="rect">
            <a:avLst/>
          </a:prstGeom>
        </p:spPr>
      </p:pic>
      <p:pic>
        <p:nvPicPr>
          <p:cNvPr id="6" name="图片 5"/>
          <p:cNvPicPr>
            <a:picLocks noChangeAspect="1"/>
          </p:cNvPicPr>
          <p:nvPr/>
        </p:nvPicPr>
        <p:blipFill>
          <a:blip r:embed="rId5"/>
          <a:stretch>
            <a:fillRect/>
          </a:stretch>
        </p:blipFill>
        <p:spPr>
          <a:xfrm>
            <a:off x="8376920" y="1865630"/>
            <a:ext cx="1127125" cy="997585"/>
          </a:xfrm>
          <a:prstGeom prst="rect">
            <a:avLst/>
          </a:prstGeom>
        </p:spPr>
      </p:pic>
      <p:pic>
        <p:nvPicPr>
          <p:cNvPr id="100" name="图片 99"/>
          <p:cNvPicPr/>
          <p:nvPr/>
        </p:nvPicPr>
        <p:blipFill>
          <a:blip r:embed="rId6"/>
          <a:stretch>
            <a:fillRect/>
          </a:stretch>
        </p:blipFill>
        <p:spPr>
          <a:xfrm>
            <a:off x="10052685" y="1865630"/>
            <a:ext cx="725805" cy="1038225"/>
          </a:xfrm>
          <a:prstGeom prst="rect">
            <a:avLst/>
          </a:prstGeom>
          <a:noFill/>
          <a:ln w="9525">
            <a:noFill/>
          </a:ln>
        </p:spPr>
      </p:pic>
      <p:pic>
        <p:nvPicPr>
          <p:cNvPr id="2" name="图片 1"/>
          <p:cNvPicPr>
            <a:picLocks noChangeAspect="1"/>
          </p:cNvPicPr>
          <p:nvPr/>
        </p:nvPicPr>
        <p:blipFill>
          <a:blip r:embed="rId7"/>
          <a:stretch>
            <a:fillRect/>
          </a:stretch>
        </p:blipFill>
        <p:spPr>
          <a:xfrm>
            <a:off x="5339715" y="2129155"/>
            <a:ext cx="1158875" cy="734060"/>
          </a:xfrm>
          <a:prstGeom prst="rect">
            <a:avLst/>
          </a:prstGeom>
        </p:spPr>
      </p:pic>
      <p:pic>
        <p:nvPicPr>
          <p:cNvPr id="8" name="图片 7" descr="ZKTeco（灰+绿）-01"/>
          <p:cNvPicPr>
            <a:picLocks noChangeAspect="1"/>
          </p:cNvPicPr>
          <p:nvPr userDrawn="1"/>
        </p:nvPicPr>
        <p:blipFill>
          <a:blip r:embed="rId8"/>
          <a:stretch>
            <a:fillRect/>
          </a:stretch>
        </p:blipFill>
        <p:spPr>
          <a:xfrm>
            <a:off x="10189845" y="0"/>
            <a:ext cx="1770380" cy="627380"/>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2" name="图片 1" descr="ZKTeco（灰+绿）-01"/>
          <p:cNvPicPr>
            <a:picLocks noChangeAspect="1"/>
          </p:cNvPicPr>
          <p:nvPr userDrawn="1"/>
        </p:nvPicPr>
        <p:blipFill>
          <a:blip r:embed="rId1"/>
          <a:stretch>
            <a:fillRect/>
          </a:stretch>
        </p:blipFill>
        <p:spPr>
          <a:xfrm>
            <a:off x="10189845" y="0"/>
            <a:ext cx="1770380" cy="627380"/>
          </a:xfrm>
          <a:prstGeom prst="rect">
            <a:avLst/>
          </a:prstGeom>
        </p:spPr>
      </p:pic>
      <p:pic>
        <p:nvPicPr>
          <p:cNvPr id="16" name="图片 15"/>
          <p:cNvPicPr>
            <a:picLocks noChangeAspect="1"/>
          </p:cNvPicPr>
          <p:nvPr/>
        </p:nvPicPr>
        <p:blipFill rotWithShape="1">
          <a:blip r:embed="rId2"/>
          <a:srcRect/>
          <a:stretch>
            <a:fillRect/>
          </a:stretch>
        </p:blipFill>
        <p:spPr>
          <a:xfrm>
            <a:off x="3721322" y="1720770"/>
            <a:ext cx="4742781" cy="3337006"/>
          </a:xfrm>
          <a:prstGeom prst="rect">
            <a:avLst/>
          </a:prstGeom>
        </p:spPr>
      </p:pic>
      <p:pic>
        <p:nvPicPr>
          <p:cNvPr id="6" name="图片 5"/>
          <p:cNvPicPr>
            <a:picLocks noChangeAspect="1"/>
          </p:cNvPicPr>
          <p:nvPr/>
        </p:nvPicPr>
        <p:blipFill rotWithShape="1">
          <a:blip r:embed="rId3"/>
          <a:srcRect/>
          <a:stretch>
            <a:fillRect/>
          </a:stretch>
        </p:blipFill>
        <p:spPr>
          <a:xfrm>
            <a:off x="695325" y="1947410"/>
            <a:ext cx="2954557" cy="2954557"/>
          </a:xfrm>
          <a:prstGeom prst="rect">
            <a:avLst/>
          </a:prstGeom>
        </p:spPr>
      </p:pic>
      <p:pic>
        <p:nvPicPr>
          <p:cNvPr id="8" name="图片 7"/>
          <p:cNvPicPr>
            <a:picLocks noChangeAspect="1"/>
          </p:cNvPicPr>
          <p:nvPr/>
        </p:nvPicPr>
        <p:blipFill rotWithShape="1">
          <a:blip r:embed="rId4"/>
          <a:srcRect/>
          <a:stretch>
            <a:fillRect/>
          </a:stretch>
        </p:blipFill>
        <p:spPr>
          <a:xfrm>
            <a:off x="8542118" y="1947410"/>
            <a:ext cx="2954557" cy="2954557"/>
          </a:xfrm>
          <a:prstGeom prst="rect">
            <a:avLst/>
          </a:prstGeom>
        </p:spPr>
      </p:pic>
      <p:sp>
        <p:nvSpPr>
          <p:cNvPr id="9" name="矩形 8"/>
          <p:cNvSpPr/>
          <p:nvPr/>
        </p:nvSpPr>
        <p:spPr>
          <a:xfrm>
            <a:off x="3727447" y="1714500"/>
            <a:ext cx="4755931" cy="3343275"/>
          </a:xfrm>
          <a:prstGeom prst="rect">
            <a:avLst/>
          </a:prstGeom>
          <a:solidFill>
            <a:srgbClr val="474B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0" name="椭圆 9"/>
          <p:cNvSpPr/>
          <p:nvPr/>
        </p:nvSpPr>
        <p:spPr>
          <a:xfrm>
            <a:off x="5504815" y="2493645"/>
            <a:ext cx="1181735" cy="1181735"/>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4000">
                <a:cs typeface="Myriad Pro" panose="020B0503030403020204" pitchFamily="34" charset="0"/>
              </a:rPr>
              <a:t>04</a:t>
            </a:r>
            <a:endParaRPr kumimoji="1" lang="en-US" altLang="zh-CN" sz="4000">
              <a:cs typeface="Myriad Pro" panose="020B0503030403020204" pitchFamily="34" charset="0"/>
            </a:endParaRPr>
          </a:p>
        </p:txBody>
      </p:sp>
      <p:sp>
        <p:nvSpPr>
          <p:cNvPr id="4" name="文本框 3"/>
          <p:cNvSpPr txBox="1"/>
          <p:nvPr/>
        </p:nvSpPr>
        <p:spPr>
          <a:xfrm>
            <a:off x="4283075" y="3911600"/>
            <a:ext cx="3625215" cy="521970"/>
          </a:xfrm>
          <a:prstGeom prst="rect">
            <a:avLst/>
          </a:prstGeom>
          <a:noFill/>
        </p:spPr>
        <p:txBody>
          <a:bodyPr wrap="square" rtlCol="0" anchor="t">
            <a:spAutoFit/>
          </a:bodyPr>
          <a:p>
            <a:pPr algn="ctr"/>
            <a:r>
              <a:rPr kumimoji="1" lang="en-US" altLang="zh-CN" sz="2800" b="1" dirty="0">
                <a:solidFill>
                  <a:schemeClr val="bg1"/>
                </a:solidFill>
                <a:latin typeface="Myriad Pro Light" panose="020B0403030403020204" charset="0"/>
                <a:cs typeface="Myriad Pro" panose="020B0503030403020204" pitchFamily="34" charset="0"/>
                <a:sym typeface="+mn-ea"/>
              </a:rPr>
              <a:t>Scenarios</a:t>
            </a:r>
            <a:endParaRPr kumimoji="1" lang="en-US" altLang="zh-CN" sz="2800" b="1" dirty="0" smtClean="0">
              <a:solidFill>
                <a:schemeClr val="bg1"/>
              </a:solidFill>
              <a:latin typeface="Myriad Pro Light" panose="020B0403030403020204" charset="0"/>
              <a:cs typeface="Myriad Pro" panose="020B0503030403020204" pitchFamily="34" charset="0"/>
              <a:sym typeface="+mn-ea"/>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001"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3943350"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Scenario Solution: Dining Hall</a:t>
            </a:r>
            <a:endParaRPr lang="en-US" altLang="zh-CN" sz="2400" dirty="0">
              <a:latin typeface="Myriad Pro" panose="020B0503030403020204" pitchFamily="34" charset="0"/>
              <a:cs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04</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4" name="图片 3" descr="资源 4"/>
          <p:cNvPicPr>
            <a:picLocks noChangeAspect="1"/>
          </p:cNvPicPr>
          <p:nvPr/>
        </p:nvPicPr>
        <p:blipFill>
          <a:blip r:embed="rId1"/>
          <a:stretch>
            <a:fillRect/>
          </a:stretch>
        </p:blipFill>
        <p:spPr>
          <a:xfrm>
            <a:off x="4844415" y="1342390"/>
            <a:ext cx="6931025" cy="4026535"/>
          </a:xfrm>
          <a:prstGeom prst="rect">
            <a:avLst/>
          </a:prstGeom>
        </p:spPr>
      </p:pic>
      <p:pic>
        <p:nvPicPr>
          <p:cNvPr id="118" name="图片 117" descr="ProMerc-20_side"/>
          <p:cNvPicPr>
            <a:picLocks noChangeAspect="1"/>
          </p:cNvPicPr>
          <p:nvPr/>
        </p:nvPicPr>
        <p:blipFill>
          <a:blip r:embed="rId2"/>
          <a:stretch>
            <a:fillRect/>
          </a:stretch>
        </p:blipFill>
        <p:spPr>
          <a:xfrm rot="660000">
            <a:off x="9648190" y="3008630"/>
            <a:ext cx="574675" cy="384175"/>
          </a:xfrm>
          <a:prstGeom prst="rect">
            <a:avLst/>
          </a:prstGeom>
        </p:spPr>
      </p:pic>
      <p:sp>
        <p:nvSpPr>
          <p:cNvPr id="12" name="文本框 11"/>
          <p:cNvSpPr txBox="1"/>
          <p:nvPr/>
        </p:nvSpPr>
        <p:spPr>
          <a:xfrm>
            <a:off x="717550" y="1444625"/>
            <a:ext cx="3071495" cy="313817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Restaurant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Dining Hall</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Promerc-10 / Promerc-20</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Consumer Machine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Consumption Mode: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Fixed Value Mode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Card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Employee Card</a:t>
            </a:r>
            <a:endParaRPr lang="en-US" altLang="zh-CN" dirty="0">
              <a:latin typeface="Myriad Pro Light" panose="020B0403030403020204" charset="0"/>
              <a:cs typeface="Myriad Pro" panose="020B0503030403020204" pitchFamily="34" charset="0"/>
              <a:sym typeface="+mn-ea"/>
            </a:endParaRPr>
          </a:p>
          <a:p>
            <a:pPr>
              <a:buNone/>
            </a:pPr>
            <a:endParaRPr lang="zh-CN" altLang="en-US" dirty="0">
              <a:latin typeface="Myriad Pro Light" panose="020B0403030403020204" charset="0"/>
              <a:cs typeface="Myriad Pro" panose="020B0503030403020204" pitchFamily="34" charset="0"/>
              <a:sym typeface="+mn-ea"/>
            </a:endParaRPr>
          </a:p>
        </p:txBody>
      </p:sp>
      <p:sp>
        <p:nvSpPr>
          <p:cNvPr id="15" name="文本框 14"/>
          <p:cNvSpPr txBox="1"/>
          <p:nvPr/>
        </p:nvSpPr>
        <p:spPr>
          <a:xfrm>
            <a:off x="717550" y="4264660"/>
            <a:ext cx="5704205" cy="2030095"/>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Features:</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Because there are many people in the dining hall and the menu is fixed, it is suitable for the mode of fixed value consumption.</a:t>
            </a:r>
            <a:endParaRPr lang="en-US" altLang="zh-CN" dirty="0">
              <a:latin typeface="Myriad Pro Light" panose="020B0403030403020204" charset="0"/>
              <a:cs typeface="Myriad Pro" panose="020B0503030403020204" pitchFamily="34" charset="0"/>
              <a:sym typeface="+mn-ea"/>
            </a:endParaRPr>
          </a:p>
          <a:p>
            <a:pPr>
              <a:buNone/>
            </a:pPr>
            <a:r>
              <a:rPr dirty="0">
                <a:latin typeface="Myriad Pro Light" panose="020B0403030403020204" charset="0"/>
                <a:cs typeface="Myriad Pro" panose="020B0503030403020204" pitchFamily="34" charset="0"/>
                <a:sym typeface="+mn-ea"/>
              </a:rPr>
              <a:t>The employee card can be set to different consumption time zone</a:t>
            </a:r>
            <a:r>
              <a:rPr lang="en-US" dirty="0">
                <a:latin typeface="Myriad Pro Light" panose="020B0403030403020204" charset="0"/>
                <a:cs typeface="Myriad Pro" panose="020B0503030403020204" pitchFamily="34" charset="0"/>
                <a:sym typeface="+mn-ea"/>
              </a:rPr>
              <a:t>s</a:t>
            </a:r>
            <a:r>
              <a:rPr dirty="0">
                <a:latin typeface="Myriad Pro Light" panose="020B0403030403020204" charset="0"/>
                <a:cs typeface="Myriad Pro" panose="020B0503030403020204" pitchFamily="34" charset="0"/>
                <a:sym typeface="+mn-ea"/>
              </a:rPr>
              <a:t> to avoid people</a:t>
            </a:r>
            <a:r>
              <a:rPr lang="en-US" dirty="0">
                <a:latin typeface="Myriad Pro Light" panose="020B0403030403020204" charset="0"/>
                <a:cs typeface="Myriad Pro" panose="020B0503030403020204" pitchFamily="34" charset="0"/>
                <a:sym typeface="+mn-ea"/>
              </a:rPr>
              <a:t> crowd</a:t>
            </a:r>
            <a:r>
              <a:rPr dirty="0">
                <a:latin typeface="Myriad Pro Light" panose="020B0403030403020204" charset="0"/>
                <a:cs typeface="Myriad Pro" panose="020B0503030403020204" pitchFamily="34" charset="0"/>
                <a:sym typeface="+mn-ea"/>
              </a:rPr>
              <a:t>, which is conducive to the prevention of the COVID-19.</a:t>
            </a:r>
            <a:endParaRPr dirty="0">
              <a:latin typeface="Myriad Pro Light" panose="020B0403030403020204" charset="0"/>
              <a:cs typeface="Myriad Pro" panose="020B0503030403020204" pitchFamily="34" charset="0"/>
              <a:sym typeface="+mn-ea"/>
            </a:endParaRPr>
          </a:p>
        </p:txBody>
      </p:sp>
      <p:pic>
        <p:nvPicPr>
          <p:cNvPr id="3" name="图片 2" descr="ZKTeco（灰+绿）-01"/>
          <p:cNvPicPr>
            <a:picLocks noChangeAspect="1"/>
          </p:cNvPicPr>
          <p:nvPr userDrawn="1"/>
        </p:nvPicPr>
        <p:blipFill>
          <a:blip r:embed="rId3"/>
          <a:stretch>
            <a:fillRect/>
          </a:stretch>
        </p:blipFill>
        <p:spPr>
          <a:xfrm>
            <a:off x="10189845" y="0"/>
            <a:ext cx="1770380" cy="627380"/>
          </a:xfrm>
          <a:prstGeom prst="rect">
            <a:avLst/>
          </a:prstGeom>
        </p:spPr>
      </p:pic>
      <p:cxnSp>
        <p:nvCxnSpPr>
          <p:cNvPr id="5" name="直接连接符 4"/>
          <p:cNvCxnSpPr/>
          <p:nvPr/>
        </p:nvCxnSpPr>
        <p:spPr>
          <a:xfrm flipV="1">
            <a:off x="9900920" y="2400935"/>
            <a:ext cx="0" cy="74676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241925" y="2403475"/>
            <a:ext cx="46672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图片 7" descr="CM60Plus-侧面"/>
          <p:cNvPicPr>
            <a:picLocks noChangeAspect="1"/>
          </p:cNvPicPr>
          <p:nvPr/>
        </p:nvPicPr>
        <p:blipFill>
          <a:blip r:embed="rId4"/>
          <a:stretch>
            <a:fillRect/>
          </a:stretch>
        </p:blipFill>
        <p:spPr>
          <a:xfrm>
            <a:off x="4241800" y="1612265"/>
            <a:ext cx="1510030" cy="1344930"/>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04</a:t>
            </a:r>
            <a:endParaRPr lang="en-US" altLang="zh-CN" sz="3200" dirty="0">
              <a:solidFill>
                <a:schemeClr val="bg1"/>
              </a:solidFill>
              <a:latin typeface="Myriad Pro Light" panose="020B0403030403020204" charset="0"/>
              <a:ea typeface="汉仪中黑S" panose="00020600040101010101" pitchFamily="18" charset="-122"/>
            </a:endParaRPr>
          </a:p>
        </p:txBody>
      </p:sp>
      <p:pic>
        <p:nvPicPr>
          <p:cNvPr id="11" name="图片 10" descr="资源 1"/>
          <p:cNvPicPr>
            <a:picLocks noChangeAspect="1"/>
          </p:cNvPicPr>
          <p:nvPr/>
        </p:nvPicPr>
        <p:blipFill>
          <a:blip r:embed="rId1"/>
          <a:stretch>
            <a:fillRect/>
          </a:stretch>
        </p:blipFill>
        <p:spPr>
          <a:xfrm>
            <a:off x="4914900" y="1264285"/>
            <a:ext cx="6861175" cy="4544060"/>
          </a:xfrm>
          <a:prstGeom prst="rect">
            <a:avLst/>
          </a:prstGeom>
        </p:spPr>
      </p:pic>
      <p:sp>
        <p:nvSpPr>
          <p:cNvPr id="13" name="文本框 12"/>
          <p:cNvSpPr txBox="1"/>
          <p:nvPr/>
        </p:nvSpPr>
        <p:spPr>
          <a:xfrm>
            <a:off x="717550" y="1444625"/>
            <a:ext cx="2840990" cy="286131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Restaurant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Tea Cafe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Promare-10 / Promare-20</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Consumer Machine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Consumption Mode: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Amount mode</a:t>
            </a:r>
            <a:endParaRPr lang="zh-CN" altLang="en-US" dirty="0">
              <a:latin typeface="Myriad Pro Light" panose="020B0403030403020204" charset="0"/>
              <a:cs typeface="Myriad Pro" panose="020B0503030403020204" pitchFamily="34" charset="0"/>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Card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Employee Card</a:t>
            </a:r>
            <a:endParaRPr lang="en-US" altLang="zh-CN" dirty="0">
              <a:latin typeface="Myriad Pro Light" panose="020B0403030403020204" charset="0"/>
              <a:cs typeface="Myriad Pro" panose="020B0503030403020204" pitchFamily="34" charset="0"/>
              <a:sym typeface="+mn-ea"/>
            </a:endParaRPr>
          </a:p>
        </p:txBody>
      </p:sp>
      <p:sp>
        <p:nvSpPr>
          <p:cNvPr id="15" name="文本框 14"/>
          <p:cNvSpPr txBox="1"/>
          <p:nvPr/>
        </p:nvSpPr>
        <p:spPr>
          <a:xfrm>
            <a:off x="1965003" y="803789"/>
            <a:ext cx="3574415"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Scenario Solution: Tea Cafe</a:t>
            </a:r>
            <a:endParaRPr lang="en-US" altLang="zh-CN" sz="2400" dirty="0">
              <a:latin typeface="Myriad Pro" panose="020B0503030403020204" pitchFamily="34" charset="0"/>
              <a:cs typeface="Myriad Pro" panose="020B0503030403020204" pitchFamily="34" charset="0"/>
              <a:sym typeface="+mn-ea"/>
            </a:endParaRPr>
          </a:p>
        </p:txBody>
      </p:sp>
      <p:sp>
        <p:nvSpPr>
          <p:cNvPr id="18" name="文本框 17"/>
          <p:cNvSpPr txBox="1"/>
          <p:nvPr/>
        </p:nvSpPr>
        <p:spPr>
          <a:xfrm>
            <a:off x="717550" y="4264660"/>
            <a:ext cx="5704205" cy="119888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Features:</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The tea cafe has more dishes and different </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amounts, which is suitable for the mode of amount consumption.</a:t>
            </a:r>
            <a:endParaRPr dirty="0">
              <a:latin typeface="Myriad Pro Light" panose="020B0403030403020204" charset="0"/>
              <a:cs typeface="Myriad Pro" panose="020B0503030403020204" pitchFamily="34" charset="0"/>
              <a:sym typeface="+mn-ea"/>
            </a:endParaRPr>
          </a:p>
        </p:txBody>
      </p:sp>
      <p:pic>
        <p:nvPicPr>
          <p:cNvPr id="118" name="图片 117" descr="ProMerc-20_side"/>
          <p:cNvPicPr>
            <a:picLocks noChangeAspect="1"/>
          </p:cNvPicPr>
          <p:nvPr/>
        </p:nvPicPr>
        <p:blipFill>
          <a:blip r:embed="rId2"/>
          <a:stretch>
            <a:fillRect/>
          </a:stretch>
        </p:blipFill>
        <p:spPr>
          <a:xfrm rot="1080000">
            <a:off x="6518275" y="3282950"/>
            <a:ext cx="369570" cy="246380"/>
          </a:xfrm>
          <a:prstGeom prst="rect">
            <a:avLst/>
          </a:prstGeom>
        </p:spPr>
      </p:pic>
      <p:pic>
        <p:nvPicPr>
          <p:cNvPr id="3" name="图片 2" descr="ZKTeco（灰+绿）-01"/>
          <p:cNvPicPr>
            <a:picLocks noChangeAspect="1"/>
          </p:cNvPicPr>
          <p:nvPr userDrawn="1"/>
        </p:nvPicPr>
        <p:blipFill>
          <a:blip r:embed="rId3"/>
          <a:stretch>
            <a:fillRect/>
          </a:stretch>
        </p:blipFill>
        <p:spPr>
          <a:xfrm>
            <a:off x="10189845" y="0"/>
            <a:ext cx="1770380" cy="627380"/>
          </a:xfrm>
          <a:prstGeom prst="rect">
            <a:avLst/>
          </a:prstGeom>
        </p:spPr>
      </p:pic>
      <p:cxnSp>
        <p:nvCxnSpPr>
          <p:cNvPr id="5" name="直接连接符 4"/>
          <p:cNvCxnSpPr/>
          <p:nvPr/>
        </p:nvCxnSpPr>
        <p:spPr>
          <a:xfrm flipV="1">
            <a:off x="6706870" y="2433320"/>
            <a:ext cx="0" cy="8953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029200" y="2440305"/>
            <a:ext cx="167767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图片 7" descr="CM60Plus-侧面"/>
          <p:cNvPicPr>
            <a:picLocks noChangeAspect="1"/>
          </p:cNvPicPr>
          <p:nvPr/>
        </p:nvPicPr>
        <p:blipFill>
          <a:blip r:embed="rId4"/>
          <a:stretch>
            <a:fillRect/>
          </a:stretch>
        </p:blipFill>
        <p:spPr>
          <a:xfrm>
            <a:off x="4029075" y="1649095"/>
            <a:ext cx="1510030" cy="1344930"/>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04</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13" name="文本框 12"/>
          <p:cNvSpPr txBox="1"/>
          <p:nvPr/>
        </p:nvSpPr>
        <p:spPr>
          <a:xfrm>
            <a:off x="717550" y="1444625"/>
            <a:ext cx="2827655" cy="286131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Restaurant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GYM</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Promerc-10 / Promerc-20</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Consumer Machine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Consumption Mode: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Counting Mode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Card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VIP Card</a:t>
            </a:r>
            <a:endParaRPr lang="en-US" altLang="zh-CN" dirty="0">
              <a:latin typeface="Myriad Pro Light" panose="020B0403030403020204" charset="0"/>
              <a:cs typeface="Myriad Pro" panose="020B0503030403020204" pitchFamily="34" charset="0"/>
              <a:sym typeface="+mn-ea"/>
            </a:endParaRPr>
          </a:p>
        </p:txBody>
      </p:sp>
      <p:sp>
        <p:nvSpPr>
          <p:cNvPr id="15" name="文本框 14"/>
          <p:cNvSpPr txBox="1"/>
          <p:nvPr/>
        </p:nvSpPr>
        <p:spPr>
          <a:xfrm>
            <a:off x="1965003" y="803789"/>
            <a:ext cx="3140075"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Scenario Solution: GYM</a:t>
            </a:r>
            <a:endParaRPr lang="en-US" altLang="zh-CN" sz="2400" dirty="0">
              <a:latin typeface="Myriad Pro" panose="020B0503030403020204" pitchFamily="34" charset="0"/>
              <a:cs typeface="Myriad Pro" panose="020B0503030403020204" pitchFamily="34" charset="0"/>
              <a:sym typeface="+mn-ea"/>
            </a:endParaRPr>
          </a:p>
        </p:txBody>
      </p:sp>
      <p:sp>
        <p:nvSpPr>
          <p:cNvPr id="18" name="文本框 17"/>
          <p:cNvSpPr txBox="1"/>
          <p:nvPr/>
        </p:nvSpPr>
        <p:spPr>
          <a:xfrm>
            <a:off x="717550" y="4264660"/>
            <a:ext cx="5704205" cy="1476375"/>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Features:</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The gym is suitable for the mode of counting </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consumption.The gym can apply for VIP cards for </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customers and set the number of times the VIP </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card is used.</a:t>
            </a:r>
            <a:endParaRPr lang="en-US" altLang="zh-CN" dirty="0">
              <a:latin typeface="Myriad Pro Light" panose="020B0403030403020204" charset="0"/>
              <a:cs typeface="Myriad Pro" panose="020B0503030403020204" pitchFamily="34" charset="0"/>
              <a:sym typeface="+mn-ea"/>
            </a:endParaRPr>
          </a:p>
        </p:txBody>
      </p:sp>
      <p:pic>
        <p:nvPicPr>
          <p:cNvPr id="3" name="图片 2" descr="ZKTeco（灰+绿）-01"/>
          <p:cNvPicPr>
            <a:picLocks noChangeAspect="1"/>
          </p:cNvPicPr>
          <p:nvPr userDrawn="1"/>
        </p:nvPicPr>
        <p:blipFill>
          <a:blip r:embed="rId1"/>
          <a:stretch>
            <a:fillRect/>
          </a:stretch>
        </p:blipFill>
        <p:spPr>
          <a:xfrm>
            <a:off x="10189845" y="0"/>
            <a:ext cx="1770380" cy="627380"/>
          </a:xfrm>
          <a:prstGeom prst="rect">
            <a:avLst/>
          </a:prstGeom>
        </p:spPr>
      </p:pic>
      <p:pic>
        <p:nvPicPr>
          <p:cNvPr id="2" name="图片 1" descr="组 1 拷贝"/>
          <p:cNvPicPr>
            <a:picLocks noChangeAspect="1"/>
          </p:cNvPicPr>
          <p:nvPr/>
        </p:nvPicPr>
        <p:blipFill>
          <a:blip r:embed="rId2"/>
          <a:stretch>
            <a:fillRect/>
          </a:stretch>
        </p:blipFill>
        <p:spPr>
          <a:xfrm>
            <a:off x="5862320" y="1085850"/>
            <a:ext cx="5856605" cy="4855845"/>
          </a:xfrm>
          <a:prstGeom prst="rect">
            <a:avLst/>
          </a:prstGeom>
        </p:spPr>
      </p:pic>
      <p:cxnSp>
        <p:nvCxnSpPr>
          <p:cNvPr id="5" name="直接连接符 4"/>
          <p:cNvCxnSpPr/>
          <p:nvPr/>
        </p:nvCxnSpPr>
        <p:spPr>
          <a:xfrm flipV="1">
            <a:off x="6967220" y="2880995"/>
            <a:ext cx="0" cy="17018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289550" y="2883535"/>
            <a:ext cx="167767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图片 7" descr="CM60Plus-侧面"/>
          <p:cNvPicPr>
            <a:picLocks noChangeAspect="1"/>
          </p:cNvPicPr>
          <p:nvPr/>
        </p:nvPicPr>
        <p:blipFill>
          <a:blip r:embed="rId3"/>
          <a:stretch>
            <a:fillRect/>
          </a:stretch>
        </p:blipFill>
        <p:spPr>
          <a:xfrm>
            <a:off x="4289425" y="2092325"/>
            <a:ext cx="1510030" cy="1344930"/>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04</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13" name="文本框 12"/>
          <p:cNvSpPr txBox="1"/>
          <p:nvPr/>
        </p:nvSpPr>
        <p:spPr>
          <a:xfrm>
            <a:off x="717550" y="1444625"/>
            <a:ext cx="2789555" cy="286131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Restaurant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Beauty Salon</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Promerc-10 / Promerc-20</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Consumer Machine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Consumption Mode: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Amount mode</a:t>
            </a:r>
            <a:endParaRPr lang="zh-CN" altLang="en-US" dirty="0">
              <a:latin typeface="Myriad Pro Light" panose="020B0403030403020204" charset="0"/>
              <a:cs typeface="Myriad Pro" panose="020B0503030403020204" pitchFamily="34" charset="0"/>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Card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VIP Card</a:t>
            </a:r>
            <a:endParaRPr lang="en-US" altLang="zh-CN" dirty="0">
              <a:latin typeface="Myriad Pro Light" panose="020B0403030403020204" charset="0"/>
              <a:cs typeface="Myriad Pro" panose="020B0503030403020204" pitchFamily="34" charset="0"/>
              <a:sym typeface="+mn-ea"/>
            </a:endParaRPr>
          </a:p>
        </p:txBody>
      </p:sp>
      <p:sp>
        <p:nvSpPr>
          <p:cNvPr id="15" name="文本框 14"/>
          <p:cNvSpPr txBox="1"/>
          <p:nvPr/>
        </p:nvSpPr>
        <p:spPr>
          <a:xfrm>
            <a:off x="1965003" y="803789"/>
            <a:ext cx="4186555"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Scenario Solution: Beauty Salon</a:t>
            </a:r>
            <a:endParaRPr lang="en-US" altLang="zh-CN" sz="2400" dirty="0">
              <a:latin typeface="Myriad Pro" panose="020B0503030403020204" pitchFamily="34" charset="0"/>
              <a:cs typeface="Myriad Pro" panose="020B0503030403020204" pitchFamily="34" charset="0"/>
              <a:sym typeface="+mn-ea"/>
            </a:endParaRPr>
          </a:p>
        </p:txBody>
      </p:sp>
      <p:sp>
        <p:nvSpPr>
          <p:cNvPr id="18" name="文本框 17"/>
          <p:cNvSpPr txBox="1"/>
          <p:nvPr/>
        </p:nvSpPr>
        <p:spPr>
          <a:xfrm>
            <a:off x="717550" y="4264660"/>
            <a:ext cx="5433695" cy="1753235"/>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Features:</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The beauty salon has a variety of service items, and the cost is different, which is suitable for the mode of amount consumption.</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Beauty salons can apply for VIP cards for customers and set up recharge discount packages.</a:t>
            </a:r>
            <a:endParaRPr lang="en-US" altLang="zh-CN" dirty="0">
              <a:latin typeface="Myriad Pro Light" panose="020B0403030403020204" charset="0"/>
              <a:cs typeface="Myriad Pro" panose="020B0503030403020204" pitchFamily="34" charset="0"/>
              <a:sym typeface="+mn-ea"/>
            </a:endParaRPr>
          </a:p>
        </p:txBody>
      </p:sp>
      <p:pic>
        <p:nvPicPr>
          <p:cNvPr id="3" name="图片 2" descr="shutterstock_414083689 [转换]-01"/>
          <p:cNvPicPr>
            <a:picLocks noChangeAspect="1"/>
          </p:cNvPicPr>
          <p:nvPr/>
        </p:nvPicPr>
        <p:blipFill>
          <a:blip r:embed="rId1"/>
          <a:stretch>
            <a:fillRect/>
          </a:stretch>
        </p:blipFill>
        <p:spPr>
          <a:xfrm>
            <a:off x="5975350" y="554355"/>
            <a:ext cx="5956300" cy="5956300"/>
          </a:xfrm>
          <a:prstGeom prst="rect">
            <a:avLst/>
          </a:prstGeom>
        </p:spPr>
      </p:pic>
      <p:pic>
        <p:nvPicPr>
          <p:cNvPr id="118" name="图片 117" descr="ProMerc-20_side"/>
          <p:cNvPicPr>
            <a:picLocks noChangeAspect="1"/>
          </p:cNvPicPr>
          <p:nvPr/>
        </p:nvPicPr>
        <p:blipFill>
          <a:blip r:embed="rId2"/>
          <a:stretch>
            <a:fillRect/>
          </a:stretch>
        </p:blipFill>
        <p:spPr>
          <a:xfrm>
            <a:off x="7783195" y="4061460"/>
            <a:ext cx="546735" cy="365125"/>
          </a:xfrm>
          <a:prstGeom prst="rect">
            <a:avLst/>
          </a:prstGeom>
        </p:spPr>
      </p:pic>
      <p:pic>
        <p:nvPicPr>
          <p:cNvPr id="2" name="图片 1" descr="ZKTeco（灰+绿）-01"/>
          <p:cNvPicPr>
            <a:picLocks noChangeAspect="1"/>
          </p:cNvPicPr>
          <p:nvPr userDrawn="1"/>
        </p:nvPicPr>
        <p:blipFill>
          <a:blip r:embed="rId3"/>
          <a:stretch>
            <a:fillRect/>
          </a:stretch>
        </p:blipFill>
        <p:spPr>
          <a:xfrm>
            <a:off x="10189845" y="0"/>
            <a:ext cx="1770380" cy="627380"/>
          </a:xfrm>
          <a:prstGeom prst="rect">
            <a:avLst/>
          </a:prstGeom>
        </p:spPr>
      </p:pic>
      <p:cxnSp>
        <p:nvCxnSpPr>
          <p:cNvPr id="5" name="直接连接符 4"/>
          <p:cNvCxnSpPr/>
          <p:nvPr/>
        </p:nvCxnSpPr>
        <p:spPr>
          <a:xfrm flipV="1">
            <a:off x="8018780" y="3185795"/>
            <a:ext cx="0" cy="112077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6080125" y="3176270"/>
            <a:ext cx="1938655" cy="25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图片 7" descr="CM60Plus-侧面"/>
          <p:cNvPicPr>
            <a:picLocks noChangeAspect="1"/>
          </p:cNvPicPr>
          <p:nvPr/>
        </p:nvPicPr>
        <p:blipFill>
          <a:blip r:embed="rId4"/>
          <a:stretch>
            <a:fillRect/>
          </a:stretch>
        </p:blipFill>
        <p:spPr>
          <a:xfrm>
            <a:off x="5007610" y="2364740"/>
            <a:ext cx="1510030" cy="1344930"/>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7668"/>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04</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13" name="文本框 12"/>
          <p:cNvSpPr txBox="1"/>
          <p:nvPr/>
        </p:nvSpPr>
        <p:spPr>
          <a:xfrm>
            <a:off x="717550" y="1444625"/>
            <a:ext cx="5020310" cy="2861310"/>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Restaurant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Hotel Store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Name: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Promerc-10 / Promerc-20 + </a:t>
            </a:r>
            <a:r>
              <a:rPr lang="en-US" altLang="zh-CN" dirty="0">
                <a:latin typeface="Myriad Pro Light" panose="020B0403030403020204" charset="0"/>
                <a:ea typeface="思源黑体 CN Normal" panose="020B0400000000000000" charset="-122"/>
                <a:cs typeface="Myriad Pro" panose="020B0503030403020204" pitchFamily="34" charset="0"/>
                <a:sym typeface="+mn-ea"/>
              </a:rPr>
              <a:t>Barcode Scanner</a:t>
            </a:r>
            <a:endParaRPr lang="en-US" altLang="zh-CN" dirty="0">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Device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Consumer Machine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Consumption Mode: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Commodity Mode</a:t>
            </a:r>
            <a:endParaRPr lang="en-US" altLang="zh-CN" dirty="0">
              <a:latin typeface="Myriad Pro Light" panose="020B0403030403020204" charset="0"/>
              <a:cs typeface="Myriad Pro" panose="020B0503030403020204" pitchFamily="34" charset="0"/>
              <a:sym typeface="+mn-ea"/>
            </a:endParaRPr>
          </a:p>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Card Type:</a:t>
            </a:r>
            <a:endPar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Hotel Guest Card</a:t>
            </a:r>
            <a:endParaRPr lang="en-US" altLang="zh-CN" dirty="0">
              <a:latin typeface="Myriad Pro Light" panose="020B0403030403020204" charset="0"/>
              <a:cs typeface="Myriad Pro" panose="020B0503030403020204" pitchFamily="34" charset="0"/>
              <a:sym typeface="+mn-ea"/>
            </a:endParaRPr>
          </a:p>
        </p:txBody>
      </p:sp>
      <p:sp>
        <p:nvSpPr>
          <p:cNvPr id="15" name="文本框 14"/>
          <p:cNvSpPr txBox="1"/>
          <p:nvPr/>
        </p:nvSpPr>
        <p:spPr>
          <a:xfrm>
            <a:off x="1965003" y="803789"/>
            <a:ext cx="3926840" cy="46037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sym typeface="+mn-ea"/>
              </a:rPr>
              <a:t>Scenario Solution: Hotel store</a:t>
            </a:r>
            <a:endParaRPr lang="en-US" altLang="zh-CN" sz="2400" dirty="0">
              <a:latin typeface="Myriad Pro" panose="020B0503030403020204" pitchFamily="34" charset="0"/>
              <a:cs typeface="Myriad Pro" panose="020B0503030403020204" pitchFamily="34" charset="0"/>
              <a:sym typeface="+mn-ea"/>
            </a:endParaRPr>
          </a:p>
        </p:txBody>
      </p:sp>
      <p:sp>
        <p:nvSpPr>
          <p:cNvPr id="18" name="文本框 17"/>
          <p:cNvSpPr txBox="1"/>
          <p:nvPr/>
        </p:nvSpPr>
        <p:spPr>
          <a:xfrm>
            <a:off x="717550" y="4264660"/>
            <a:ext cx="5433695" cy="1754326"/>
          </a:xfrm>
          <a:prstGeom prst="rect">
            <a:avLst/>
          </a:prstGeom>
          <a:noFill/>
        </p:spPr>
        <p:txBody>
          <a:bodyPr wrap="square" rtlCol="0" anchor="t">
            <a:spAutoFit/>
          </a:bodyPr>
          <a:lstStyle/>
          <a:p>
            <a:pPr>
              <a:buNone/>
            </a:pPr>
            <a:r>
              <a:rPr lang="en-US" altLang="zh-CN"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rPr>
              <a:t>Features:</a:t>
            </a:r>
            <a:endParaRPr lang="zh-CN" altLang="en-US" b="1" dirty="0">
              <a:solidFill>
                <a:srgbClr val="7AC143"/>
              </a:solidFill>
              <a:latin typeface="Myriad Pro Light" panose="020B0403030403020204" charset="0"/>
              <a:ea typeface="思源黑体 CN Normal" panose="020B0400000000000000" charset="-122"/>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The hotel can open the consumption authority for the guest's room card. The guest card can open the hotel lock and can also consume in the hotel's store.</a:t>
            </a:r>
            <a:endParaRPr lang="en-US" altLang="zh-CN" dirty="0">
              <a:latin typeface="Myriad Pro Light" panose="020B0403030403020204" charset="0"/>
              <a:cs typeface="Myriad Pro" panose="020B0503030403020204" pitchFamily="34" charset="0"/>
              <a:sym typeface="+mn-ea"/>
            </a:endParaRPr>
          </a:p>
          <a:p>
            <a:pPr>
              <a:buNone/>
            </a:pPr>
            <a:r>
              <a:rPr lang="en-US" altLang="zh-CN" dirty="0">
                <a:latin typeface="Myriad Pro Light" panose="020B0403030403020204" charset="0"/>
                <a:cs typeface="Myriad Pro" panose="020B0503030403020204" pitchFamily="34" charset="0"/>
                <a:sym typeface="+mn-ea"/>
              </a:rPr>
              <a:t>The hotel can set the Promerc-20 to credit model. Guests pay for the goods when they check out.</a:t>
            </a:r>
            <a:endParaRPr lang="en-US" altLang="zh-CN" dirty="0">
              <a:latin typeface="Myriad Pro Light" panose="020B0403030403020204" charset="0"/>
              <a:cs typeface="Myriad Pro" panose="020B0503030403020204" pitchFamily="34" charset="0"/>
              <a:sym typeface="+mn-ea"/>
            </a:endParaRPr>
          </a:p>
        </p:txBody>
      </p:sp>
      <p:pic>
        <p:nvPicPr>
          <p:cNvPr id="4" name="图片 3" descr="&amp;pky95121116021&amp;2&amp;"/>
          <p:cNvPicPr>
            <a:picLocks noChangeAspect="1"/>
          </p:cNvPicPr>
          <p:nvPr/>
        </p:nvPicPr>
        <p:blipFill>
          <a:blip r:embed="rId1"/>
          <a:srcRect/>
          <a:stretch>
            <a:fillRect/>
          </a:stretch>
        </p:blipFill>
        <p:spPr>
          <a:xfrm>
            <a:off x="6824345" y="1553210"/>
            <a:ext cx="4943475" cy="3920490"/>
          </a:xfrm>
          <a:prstGeom prst="rect">
            <a:avLst/>
          </a:prstGeom>
        </p:spPr>
      </p:pic>
      <p:sp>
        <p:nvSpPr>
          <p:cNvPr id="5" name="文本框 4"/>
          <p:cNvSpPr txBox="1"/>
          <p:nvPr/>
        </p:nvSpPr>
        <p:spPr>
          <a:xfrm>
            <a:off x="8698865" y="3582670"/>
            <a:ext cx="1537970" cy="460375"/>
          </a:xfrm>
          <a:prstGeom prst="rect">
            <a:avLst/>
          </a:prstGeom>
          <a:noFill/>
        </p:spPr>
        <p:txBody>
          <a:bodyPr wrap="none" rtlCol="0" anchor="t">
            <a:spAutoFit/>
          </a:bodyPr>
          <a:lstStyle/>
          <a:p>
            <a:pPr>
              <a:buNone/>
            </a:pPr>
            <a:r>
              <a:rPr lang="en-US" altLang="zh-CN" sz="2400" dirty="0">
                <a:solidFill>
                  <a:schemeClr val="bg1"/>
                </a:solidFill>
                <a:latin typeface="Myriad Pro Light" panose="020B0403030403020204" charset="0"/>
                <a:cs typeface="Myriad Pro" panose="020B0503030403020204" pitchFamily="34" charset="0"/>
                <a:sym typeface="+mn-ea"/>
              </a:rPr>
              <a:t>Hotel Store</a:t>
            </a:r>
            <a:endParaRPr lang="en-US" altLang="zh-CN" sz="2400" dirty="0">
              <a:solidFill>
                <a:schemeClr val="bg1"/>
              </a:solidFill>
              <a:latin typeface="Myriad Pro Light" panose="020B0403030403020204" charset="0"/>
              <a:cs typeface="Myriad Pro" panose="020B0503030403020204" pitchFamily="34" charset="0"/>
              <a:sym typeface="+mn-ea"/>
            </a:endParaRPr>
          </a:p>
        </p:txBody>
      </p:sp>
      <p:pic>
        <p:nvPicPr>
          <p:cNvPr id="118" name="图片 117" descr="ProMerc-20_side"/>
          <p:cNvPicPr>
            <a:picLocks noChangeAspect="1"/>
          </p:cNvPicPr>
          <p:nvPr/>
        </p:nvPicPr>
        <p:blipFill>
          <a:blip r:embed="rId2"/>
          <a:stretch>
            <a:fillRect/>
          </a:stretch>
        </p:blipFill>
        <p:spPr>
          <a:xfrm rot="1320000">
            <a:off x="8081010" y="3455670"/>
            <a:ext cx="607060" cy="405130"/>
          </a:xfrm>
          <a:prstGeom prst="rect">
            <a:avLst/>
          </a:prstGeom>
        </p:spPr>
      </p:pic>
      <p:pic>
        <p:nvPicPr>
          <p:cNvPr id="100" name="图片 99"/>
          <p:cNvPicPr/>
          <p:nvPr/>
        </p:nvPicPr>
        <p:blipFill>
          <a:blip r:embed="rId3"/>
          <a:stretch>
            <a:fillRect/>
          </a:stretch>
        </p:blipFill>
        <p:spPr>
          <a:xfrm>
            <a:off x="8538845" y="3423285"/>
            <a:ext cx="124460" cy="179070"/>
          </a:xfrm>
          <a:prstGeom prst="rect">
            <a:avLst/>
          </a:prstGeom>
          <a:noFill/>
          <a:ln w="9525">
            <a:noFill/>
          </a:ln>
        </p:spPr>
      </p:pic>
      <p:pic>
        <p:nvPicPr>
          <p:cNvPr id="3" name="图片 2" descr="ZKTeco（灰+绿）-01"/>
          <p:cNvPicPr>
            <a:picLocks noChangeAspect="1"/>
          </p:cNvPicPr>
          <p:nvPr userDrawn="1"/>
        </p:nvPicPr>
        <p:blipFill>
          <a:blip r:embed="rId4"/>
          <a:stretch>
            <a:fillRect/>
          </a:stretch>
        </p:blipFill>
        <p:spPr>
          <a:xfrm>
            <a:off x="10189845" y="0"/>
            <a:ext cx="1770380" cy="627380"/>
          </a:xfrm>
          <a:prstGeom prst="rect">
            <a:avLst/>
          </a:prstGeom>
        </p:spPr>
      </p:pic>
      <p:cxnSp>
        <p:nvCxnSpPr>
          <p:cNvPr id="6" name="直接连接符 5"/>
          <p:cNvCxnSpPr/>
          <p:nvPr/>
        </p:nvCxnSpPr>
        <p:spPr>
          <a:xfrm flipH="1">
            <a:off x="6141085" y="3691890"/>
            <a:ext cx="217741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图片 7" descr="CM60Plus-侧面"/>
          <p:cNvPicPr>
            <a:picLocks noChangeAspect="1"/>
          </p:cNvPicPr>
          <p:nvPr/>
        </p:nvPicPr>
        <p:blipFill>
          <a:blip r:embed="rId5"/>
          <a:stretch>
            <a:fillRect/>
          </a:stretch>
        </p:blipFill>
        <p:spPr>
          <a:xfrm>
            <a:off x="5140960" y="2900680"/>
            <a:ext cx="1510030" cy="1344930"/>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3" name="图片 2" descr="ZKTeco（灰+绿）-01"/>
          <p:cNvPicPr>
            <a:picLocks noChangeAspect="1"/>
          </p:cNvPicPr>
          <p:nvPr userDrawn="1"/>
        </p:nvPicPr>
        <p:blipFill>
          <a:blip r:embed="rId1"/>
          <a:stretch>
            <a:fillRect/>
          </a:stretch>
        </p:blipFill>
        <p:spPr>
          <a:xfrm>
            <a:off x="10189845" y="0"/>
            <a:ext cx="1770380" cy="627380"/>
          </a:xfrm>
          <a:prstGeom prst="rect">
            <a:avLst/>
          </a:prstGeom>
        </p:spPr>
      </p:pic>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0"/>
            <a:ext cx="12192000" cy="6858000"/>
          </a:xfrm>
          <a:prstGeom prst="rect">
            <a:avLst/>
          </a:prstGeom>
        </p:spPr>
      </p:pic>
      <p:pic>
        <p:nvPicPr>
          <p:cNvPr id="11" name="图片 10"/>
          <p:cNvPicPr>
            <a:picLocks noChangeAspect="1"/>
          </p:cNvPicPr>
          <p:nvPr/>
        </p:nvPicPr>
        <p:blipFill rotWithShape="1">
          <a:blip r:embed="rId4"/>
          <a:srcRect/>
          <a:stretch>
            <a:fillRect/>
          </a:stretch>
        </p:blipFill>
        <p:spPr>
          <a:xfrm>
            <a:off x="4664990" y="1844298"/>
            <a:ext cx="6795174" cy="3595607"/>
          </a:xfrm>
          <a:custGeom>
            <a:avLst/>
            <a:gdLst>
              <a:gd name="connsiteX0" fmla="*/ 0 w 6795174"/>
              <a:gd name="connsiteY0" fmla="*/ 0 h 3595607"/>
              <a:gd name="connsiteX1" fmla="*/ 6795174 w 6795174"/>
              <a:gd name="connsiteY1" fmla="*/ 0 h 3595607"/>
              <a:gd name="connsiteX2" fmla="*/ 6795174 w 6795174"/>
              <a:gd name="connsiteY2" fmla="*/ 3595607 h 3595607"/>
              <a:gd name="connsiteX3" fmla="*/ 0 w 6795174"/>
              <a:gd name="connsiteY3" fmla="*/ 3595607 h 3595607"/>
            </a:gdLst>
            <a:ahLst/>
            <a:cxnLst>
              <a:cxn ang="0">
                <a:pos x="connsiteX0" y="connsiteY0"/>
              </a:cxn>
              <a:cxn ang="0">
                <a:pos x="connsiteX1" y="connsiteY1"/>
              </a:cxn>
              <a:cxn ang="0">
                <a:pos x="connsiteX2" y="connsiteY2"/>
              </a:cxn>
              <a:cxn ang="0">
                <a:pos x="connsiteX3" y="connsiteY3"/>
              </a:cxn>
            </a:cxnLst>
            <a:rect l="l" t="t" r="r" b="b"/>
            <a:pathLst>
              <a:path w="6795174" h="3595607">
                <a:moveTo>
                  <a:pt x="0" y="0"/>
                </a:moveTo>
                <a:lnTo>
                  <a:pt x="6795174" y="0"/>
                </a:lnTo>
                <a:lnTo>
                  <a:pt x="6795174" y="3595607"/>
                </a:lnTo>
                <a:lnTo>
                  <a:pt x="0" y="3595607"/>
                </a:lnTo>
                <a:close/>
              </a:path>
            </a:pathLst>
          </a:custGeom>
        </p:spPr>
      </p:pic>
      <p:sp>
        <p:nvSpPr>
          <p:cNvPr id="5" name="矩形 4"/>
          <p:cNvSpPr/>
          <p:nvPr/>
        </p:nvSpPr>
        <p:spPr>
          <a:xfrm>
            <a:off x="4664990" y="1844297"/>
            <a:ext cx="6795174" cy="3595607"/>
          </a:xfrm>
          <a:prstGeom prst="rect">
            <a:avLst/>
          </a:prstGeom>
          <a:solidFill>
            <a:srgbClr val="7AC14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0" name="任意形状 9"/>
          <p:cNvSpPr/>
          <p:nvPr/>
        </p:nvSpPr>
        <p:spPr>
          <a:xfrm>
            <a:off x="0" y="0"/>
            <a:ext cx="12192000" cy="6858000"/>
          </a:xfrm>
          <a:custGeom>
            <a:avLst/>
            <a:gdLst>
              <a:gd name="connsiteX0" fmla="*/ 4664990 w 12192000"/>
              <a:gd name="connsiteY0" fmla="*/ 1844297 h 6858000"/>
              <a:gd name="connsiteX1" fmla="*/ 4664990 w 12192000"/>
              <a:gd name="connsiteY1" fmla="*/ 5439904 h 6858000"/>
              <a:gd name="connsiteX2" fmla="*/ 11460164 w 12192000"/>
              <a:gd name="connsiteY2" fmla="*/ 5439904 h 6858000"/>
              <a:gd name="connsiteX3" fmla="*/ 11460164 w 12192000"/>
              <a:gd name="connsiteY3" fmla="*/ 184429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64990" y="1844297"/>
                </a:moveTo>
                <a:lnTo>
                  <a:pt x="4664990" y="5439904"/>
                </a:lnTo>
                <a:lnTo>
                  <a:pt x="11460164" y="5439904"/>
                </a:lnTo>
                <a:lnTo>
                  <a:pt x="11460164" y="1844297"/>
                </a:lnTo>
                <a:close/>
                <a:moveTo>
                  <a:pt x="0" y="0"/>
                </a:moveTo>
                <a:lnTo>
                  <a:pt x="12192000" y="0"/>
                </a:lnTo>
                <a:lnTo>
                  <a:pt x="12192000" y="6858000"/>
                </a:lnTo>
                <a:lnTo>
                  <a:pt x="0" y="6858000"/>
                </a:lnTo>
                <a:close/>
              </a:path>
            </a:pathLst>
          </a:custGeom>
          <a:solidFill>
            <a:srgbClr val="474B4F">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a:cs typeface="Myriad Pro" panose="020B0503030403020204" pitchFamily="34" charset="0"/>
            </a:endParaRPr>
          </a:p>
        </p:txBody>
      </p:sp>
      <p:sp>
        <p:nvSpPr>
          <p:cNvPr id="12" name="文本框 11"/>
          <p:cNvSpPr txBox="1"/>
          <p:nvPr/>
        </p:nvSpPr>
        <p:spPr>
          <a:xfrm>
            <a:off x="773025" y="885784"/>
            <a:ext cx="5532893" cy="1015663"/>
          </a:xfrm>
          <a:prstGeom prst="rect">
            <a:avLst/>
          </a:prstGeom>
          <a:noFill/>
        </p:spPr>
        <p:txBody>
          <a:bodyPr wrap="square" rtlCol="0">
            <a:spAutoFit/>
          </a:bodyPr>
          <a:p>
            <a:pPr algn="l"/>
            <a:r>
              <a:rPr kumimoji="1" lang="en-US" altLang="zh-CN" sz="6000" b="1" dirty="0">
                <a:solidFill>
                  <a:schemeClr val="bg1"/>
                </a:solidFill>
                <a:latin typeface="Myriad Pro Semibold" panose="020B0503030403020204" pitchFamily="34" charset="0"/>
                <a:cs typeface="Myriad Pro" panose="020B0503030403020204" pitchFamily="34" charset="0"/>
              </a:rPr>
              <a:t>CONTACT US !</a:t>
            </a:r>
            <a:endParaRPr kumimoji="1" lang="zh-CN" altLang="en-US" sz="6000" b="1" dirty="0">
              <a:solidFill>
                <a:schemeClr val="bg1"/>
              </a:solidFill>
              <a:latin typeface="Myriad Pro Semibold" panose="020B0503030403020204" pitchFamily="34" charset="0"/>
              <a:cs typeface="Myriad Pro" panose="020B0503030403020204" pitchFamily="34" charset="0"/>
            </a:endParaRPr>
          </a:p>
        </p:txBody>
      </p:sp>
      <p:sp>
        <p:nvSpPr>
          <p:cNvPr id="13" name="文本框 12"/>
          <p:cNvSpPr txBox="1"/>
          <p:nvPr/>
        </p:nvSpPr>
        <p:spPr>
          <a:xfrm>
            <a:off x="1676639" y="3199635"/>
            <a:ext cx="3487119" cy="398780"/>
          </a:xfrm>
          <a:prstGeom prst="rect">
            <a:avLst/>
          </a:prstGeom>
          <a:noFill/>
        </p:spPr>
        <p:txBody>
          <a:bodyPr wrap="square" rtlCol="0">
            <a:spAutoFit/>
          </a:bodyPr>
          <a:p>
            <a:pPr algn="l"/>
            <a:r>
              <a:rPr kumimoji="1" lang="en-US" altLang="zh-CN" sz="2000" dirty="0">
                <a:solidFill>
                  <a:schemeClr val="bg1"/>
                </a:solidFill>
                <a:latin typeface="Myriad Pro Light" panose="020B0403030403020204" charset="0"/>
                <a:cs typeface="Myriad Pro" panose="020B0503030403020204" pitchFamily="34" charset="0"/>
              </a:rPr>
              <a:t>lambert.chen@zkteco.com</a:t>
            </a:r>
            <a:endParaRPr kumimoji="1" lang="en-US" altLang="zh-CN" sz="2000" dirty="0">
              <a:solidFill>
                <a:schemeClr val="bg1"/>
              </a:solidFill>
              <a:latin typeface="Myriad Pro Light" panose="020B0403030403020204" charset="0"/>
              <a:cs typeface="Myriad Pro" panose="020B0503030403020204" pitchFamily="34" charset="0"/>
            </a:endParaRPr>
          </a:p>
        </p:txBody>
      </p:sp>
      <p:grpSp>
        <p:nvGrpSpPr>
          <p:cNvPr id="14" name="组合 13"/>
          <p:cNvGrpSpPr/>
          <p:nvPr/>
        </p:nvGrpSpPr>
        <p:grpSpPr>
          <a:xfrm>
            <a:off x="1169831" y="3184150"/>
            <a:ext cx="448075" cy="448075"/>
            <a:chOff x="3122690" y="3109913"/>
            <a:chExt cx="1100293" cy="1100293"/>
          </a:xfrm>
        </p:grpSpPr>
        <p:pic>
          <p:nvPicPr>
            <p:cNvPr id="6" name="图形 14" descr="信封"/>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71328" y="3230706"/>
              <a:ext cx="816634" cy="816634"/>
            </a:xfrm>
            <a:prstGeom prst="rect">
              <a:avLst/>
            </a:prstGeom>
          </p:spPr>
        </p:pic>
        <p:sp>
          <p:nvSpPr>
            <p:cNvPr id="16" name="椭圆 15"/>
            <p:cNvSpPr/>
            <p:nvPr/>
          </p:nvSpPr>
          <p:spPr>
            <a:xfrm>
              <a:off x="3122690" y="3109913"/>
              <a:ext cx="1100293" cy="1100293"/>
            </a:xfrm>
            <a:prstGeom prst="ellipse">
              <a:avLst/>
            </a:prstGeom>
            <a:noFill/>
            <a:ln w="25400">
              <a:solidFill>
                <a:srgbClr val="7AC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grpSp>
      <p:grpSp>
        <p:nvGrpSpPr>
          <p:cNvPr id="17" name="组合 16"/>
          <p:cNvGrpSpPr/>
          <p:nvPr/>
        </p:nvGrpSpPr>
        <p:grpSpPr>
          <a:xfrm>
            <a:off x="1169830" y="4122783"/>
            <a:ext cx="448075" cy="448075"/>
            <a:chOff x="2082627" y="4034622"/>
            <a:chExt cx="612402" cy="612402"/>
          </a:xfrm>
        </p:grpSpPr>
        <p:pic>
          <p:nvPicPr>
            <p:cNvPr id="18" name="图形 17" descr="Internet"/>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62899" y="4128131"/>
              <a:ext cx="451859" cy="451859"/>
            </a:xfrm>
            <a:prstGeom prst="rect">
              <a:avLst/>
            </a:prstGeom>
          </p:spPr>
        </p:pic>
        <p:sp>
          <p:nvSpPr>
            <p:cNvPr id="19" name="椭圆 18"/>
            <p:cNvSpPr/>
            <p:nvPr/>
          </p:nvSpPr>
          <p:spPr>
            <a:xfrm>
              <a:off x="2082627" y="4034622"/>
              <a:ext cx="612402" cy="612402"/>
            </a:xfrm>
            <a:prstGeom prst="ellipse">
              <a:avLst/>
            </a:prstGeom>
            <a:noFill/>
            <a:ln w="25400">
              <a:solidFill>
                <a:srgbClr val="7AC1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grpSp>
      <p:sp>
        <p:nvSpPr>
          <p:cNvPr id="20" name="文本框 19"/>
          <p:cNvSpPr txBox="1"/>
          <p:nvPr/>
        </p:nvSpPr>
        <p:spPr>
          <a:xfrm>
            <a:off x="1713344" y="4182108"/>
            <a:ext cx="3487119" cy="400110"/>
          </a:xfrm>
          <a:prstGeom prst="rect">
            <a:avLst/>
          </a:prstGeom>
          <a:noFill/>
        </p:spPr>
        <p:txBody>
          <a:bodyPr wrap="square" rtlCol="0">
            <a:spAutoFit/>
          </a:bodyPr>
          <a:p>
            <a:pPr algn="l"/>
            <a:r>
              <a:rPr kumimoji="1" lang="en-US" altLang="zh-CN" sz="2000" dirty="0">
                <a:solidFill>
                  <a:schemeClr val="bg1"/>
                </a:solidFill>
                <a:latin typeface="Myriad Pro Light" panose="020B0403030403020204" charset="0"/>
                <a:cs typeface="Myriad Pro" panose="020B0503030403020204" pitchFamily="34" charset="0"/>
              </a:rPr>
              <a:t>www.zkteco.com</a:t>
            </a:r>
            <a:endParaRPr kumimoji="1" lang="zh-CN" altLang="en-US" sz="2000" dirty="0">
              <a:solidFill>
                <a:schemeClr val="bg1"/>
              </a:solidFill>
              <a:latin typeface="Myriad Pro Light" panose="020B0403030403020204" charset="0"/>
              <a:cs typeface="Myriad Pro" panose="020B0503030403020204" pitchFamily="34" charset="0"/>
            </a:endParaRPr>
          </a:p>
        </p:txBody>
      </p:sp>
      <p:pic>
        <p:nvPicPr>
          <p:cNvPr id="24" name="图片 23" descr="logo1"/>
          <p:cNvPicPr>
            <a:picLocks noChangeAspect="1"/>
          </p:cNvPicPr>
          <p:nvPr/>
        </p:nvPicPr>
        <p:blipFill>
          <a:blip r:embed="rId9"/>
          <a:stretch>
            <a:fillRect/>
          </a:stretch>
        </p:blipFill>
        <p:spPr>
          <a:xfrm>
            <a:off x="10244455" y="121285"/>
            <a:ext cx="1661160" cy="384810"/>
          </a:xfrm>
          <a:prstGeom prst="rect">
            <a:avLst/>
          </a:prstGeom>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
          <a:srcRect/>
          <a:stretch>
            <a:fillRect/>
          </a:stretch>
        </p:blipFill>
        <p:spPr>
          <a:xfrm>
            <a:off x="3721322" y="1720770"/>
            <a:ext cx="4742781" cy="3337006"/>
          </a:xfrm>
          <a:prstGeom prst="rect">
            <a:avLst/>
          </a:prstGeom>
        </p:spPr>
      </p:pic>
      <p:pic>
        <p:nvPicPr>
          <p:cNvPr id="6" name="图片 5"/>
          <p:cNvPicPr>
            <a:picLocks noChangeAspect="1"/>
          </p:cNvPicPr>
          <p:nvPr/>
        </p:nvPicPr>
        <p:blipFill rotWithShape="1">
          <a:blip r:embed="rId2"/>
          <a:srcRect/>
          <a:stretch>
            <a:fillRect/>
          </a:stretch>
        </p:blipFill>
        <p:spPr>
          <a:xfrm>
            <a:off x="695325" y="1947410"/>
            <a:ext cx="2954557" cy="2954557"/>
          </a:xfrm>
          <a:prstGeom prst="rect">
            <a:avLst/>
          </a:prstGeom>
        </p:spPr>
      </p:pic>
      <p:pic>
        <p:nvPicPr>
          <p:cNvPr id="8" name="图片 7"/>
          <p:cNvPicPr>
            <a:picLocks noChangeAspect="1"/>
          </p:cNvPicPr>
          <p:nvPr/>
        </p:nvPicPr>
        <p:blipFill rotWithShape="1">
          <a:blip r:embed="rId3"/>
          <a:srcRect/>
          <a:stretch>
            <a:fillRect/>
          </a:stretch>
        </p:blipFill>
        <p:spPr>
          <a:xfrm>
            <a:off x="8542118" y="1947410"/>
            <a:ext cx="2954557" cy="2954557"/>
          </a:xfrm>
          <a:prstGeom prst="rect">
            <a:avLst/>
          </a:prstGeom>
        </p:spPr>
      </p:pic>
      <p:sp>
        <p:nvSpPr>
          <p:cNvPr id="9" name="矩形 8"/>
          <p:cNvSpPr/>
          <p:nvPr/>
        </p:nvSpPr>
        <p:spPr>
          <a:xfrm>
            <a:off x="3727447" y="1714500"/>
            <a:ext cx="4755931" cy="3343275"/>
          </a:xfrm>
          <a:prstGeom prst="rect">
            <a:avLst/>
          </a:prstGeom>
          <a:solidFill>
            <a:srgbClr val="474B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0" name="椭圆 9"/>
          <p:cNvSpPr/>
          <p:nvPr/>
        </p:nvSpPr>
        <p:spPr>
          <a:xfrm>
            <a:off x="5504815" y="2493645"/>
            <a:ext cx="1181735" cy="1181735"/>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4000">
                <a:cs typeface="Myriad Pro" panose="020B0503030403020204" pitchFamily="34" charset="0"/>
              </a:rPr>
              <a:t>01</a:t>
            </a:r>
            <a:endParaRPr kumimoji="1" lang="en-US" altLang="zh-CN" sz="4000">
              <a:cs typeface="Myriad Pro" panose="020B0503030403020204" pitchFamily="34" charset="0"/>
            </a:endParaRPr>
          </a:p>
        </p:txBody>
      </p:sp>
      <p:sp>
        <p:nvSpPr>
          <p:cNvPr id="3" name="文本框 2"/>
          <p:cNvSpPr txBox="1"/>
          <p:nvPr/>
        </p:nvSpPr>
        <p:spPr>
          <a:xfrm>
            <a:off x="4283075" y="3911600"/>
            <a:ext cx="3625215" cy="521970"/>
          </a:xfrm>
          <a:prstGeom prst="rect">
            <a:avLst/>
          </a:prstGeom>
          <a:noFill/>
        </p:spPr>
        <p:txBody>
          <a:bodyPr wrap="square" rtlCol="0" anchor="t">
            <a:spAutoFit/>
          </a:bodyPr>
          <a:p>
            <a:pPr algn="ctr"/>
            <a:r>
              <a:rPr kumimoji="1" lang="en-US" altLang="zh-CN" sz="2800" b="1" dirty="0">
                <a:solidFill>
                  <a:schemeClr val="bg1"/>
                </a:solidFill>
                <a:latin typeface="Myriad Pro Light" panose="020B0403030403020204" charset="0"/>
                <a:cs typeface="Myriad Pro" panose="020B0503030403020204" pitchFamily="34" charset="0"/>
                <a:sym typeface="+mn-ea"/>
              </a:rPr>
              <a:t>Requirement Analysis</a:t>
            </a:r>
            <a:endParaRPr kumimoji="1" lang="en-US" altLang="zh-CN" sz="2800" b="1" dirty="0" smtClean="0">
              <a:solidFill>
                <a:schemeClr val="bg1"/>
              </a:solidFill>
              <a:latin typeface="Myriad Pro Light" panose="020B0403030403020204" charset="0"/>
              <a:cs typeface="Myriad Pro" panose="020B0503030403020204" pitchFamily="34" charset="0"/>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48768088&amp;pky8948768088&amp;"/>
          <p:cNvPicPr>
            <a:picLocks noChangeAspect="1"/>
          </p:cNvPicPr>
          <p:nvPr/>
        </p:nvPicPr>
        <p:blipFill>
          <a:blip r:embed="rId1"/>
          <a:stretch>
            <a:fillRect/>
          </a:stretch>
        </p:blipFill>
        <p:spPr>
          <a:xfrm>
            <a:off x="6096000" y="635"/>
            <a:ext cx="6096000" cy="6858000"/>
          </a:xfrm>
          <a:prstGeom prst="rect">
            <a:avLst/>
          </a:prstGeom>
        </p:spPr>
      </p:pic>
      <p:pic>
        <p:nvPicPr>
          <p:cNvPr id="5" name="图片 4" descr="38692465&amp;pky8338692465&amp;"/>
          <p:cNvPicPr>
            <a:picLocks noChangeAspect="1"/>
          </p:cNvPicPr>
          <p:nvPr/>
        </p:nvPicPr>
        <p:blipFill>
          <a:blip r:embed="rId2"/>
          <a:stretch>
            <a:fillRect/>
          </a:stretch>
        </p:blipFill>
        <p:spPr>
          <a:xfrm>
            <a:off x="0" y="635"/>
            <a:ext cx="6095365" cy="6857365"/>
          </a:xfrm>
          <a:prstGeom prst="rect">
            <a:avLst/>
          </a:prstGeom>
        </p:spPr>
      </p:pic>
      <p:sp>
        <p:nvSpPr>
          <p:cNvPr id="12" name="矩形 11"/>
          <p:cNvSpPr/>
          <p:nvPr>
            <p:custDataLst>
              <p:tags r:id="rId3"/>
            </p:custDataLst>
          </p:nvPr>
        </p:nvSpPr>
        <p:spPr>
          <a:xfrm>
            <a:off x="-64" y="317"/>
            <a:ext cx="12192000" cy="6858000"/>
          </a:xfrm>
          <a:prstGeom prst="rect">
            <a:avLst/>
          </a:prstGeom>
          <a:solidFill>
            <a:schemeClr val="tx2">
              <a:lumMod val="50000"/>
              <a:alpha val="90000"/>
            </a:scheme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13" name="TextBox 5"/>
          <p:cNvSpPr txBox="1"/>
          <p:nvPr>
            <p:custDataLst>
              <p:tags r:id="rId4"/>
            </p:custDataLst>
          </p:nvPr>
        </p:nvSpPr>
        <p:spPr>
          <a:xfrm>
            <a:off x="419101" y="573055"/>
            <a:ext cx="11353799" cy="565604"/>
          </a:xfrm>
          <a:prstGeom prst="rect">
            <a:avLst/>
          </a:prstGeom>
          <a:noFill/>
        </p:spPr>
        <p:txBody>
          <a:bodyPr wrap="square" rtlCol="0" anchor="ctr" anchorCtr="0">
            <a:normAutofit lnSpcReduction="10000"/>
          </a:bodyPr>
          <a:lstStyle/>
          <a:p>
            <a:pPr algn="ctr">
              <a:lnSpc>
                <a:spcPct val="120000"/>
              </a:lnSpc>
            </a:pPr>
            <a:r>
              <a:rPr lang="zh-CN" altLang="en-US" sz="2800" b="1" spc="300" dirty="0">
                <a:solidFill>
                  <a:srgbClr val="FFFFFF"/>
                </a:solidFill>
                <a:latin typeface="Myriad Pro Black" panose="020B0803030403020204" charset="0"/>
                <a:ea typeface="微软雅黑" panose="020B0503020204020204" charset="-122"/>
                <a:cs typeface="Myriad Pro Black" panose="020B0803030403020204" charset="0"/>
              </a:rPr>
              <a:t>Requirement Analysis</a:t>
            </a:r>
            <a:endParaRPr lang="zh-CN" altLang="en-US" sz="2800" b="1" spc="300" dirty="0">
              <a:solidFill>
                <a:srgbClr val="FFFFFF"/>
              </a:solidFill>
              <a:latin typeface="Myriad Pro Black" panose="020B0803030403020204" charset="0"/>
              <a:ea typeface="微软雅黑" panose="020B0503020204020204" charset="-122"/>
              <a:cs typeface="Myriad Pro Black" panose="020B0803030403020204" charset="0"/>
            </a:endParaRPr>
          </a:p>
        </p:txBody>
      </p:sp>
      <p:sp>
        <p:nvSpPr>
          <p:cNvPr id="17" name="矩形: 圆角 16"/>
          <p:cNvSpPr/>
          <p:nvPr>
            <p:custDataLst>
              <p:tags r:id="rId5"/>
            </p:custDataLst>
          </p:nvPr>
        </p:nvSpPr>
        <p:spPr>
          <a:xfrm>
            <a:off x="1514808" y="2246474"/>
            <a:ext cx="3064754" cy="704155"/>
          </a:xfrm>
          <a:prstGeom prst="roundRect">
            <a:avLst>
              <a:gd name="adj" fmla="val 50000"/>
            </a:avLst>
          </a:prstGeom>
          <a:noFill/>
          <a:ln w="25400">
            <a:solidFill>
              <a:srgbClr val="2196F3"/>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20" name="矩形: 圆角 19"/>
          <p:cNvSpPr/>
          <p:nvPr>
            <p:custDataLst>
              <p:tags r:id="rId6"/>
            </p:custDataLst>
          </p:nvPr>
        </p:nvSpPr>
        <p:spPr>
          <a:xfrm>
            <a:off x="1515443" y="3836661"/>
            <a:ext cx="3064754" cy="704155"/>
          </a:xfrm>
          <a:prstGeom prst="roundRect">
            <a:avLst>
              <a:gd name="adj" fmla="val 50000"/>
            </a:avLst>
          </a:prstGeom>
          <a:noFill/>
          <a:ln w="25400">
            <a:solidFill>
              <a:srgbClr val="2196F3"/>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21" name="文本框 20"/>
          <p:cNvSpPr txBox="1"/>
          <p:nvPr>
            <p:custDataLst>
              <p:tags r:id="rId7"/>
            </p:custDataLst>
          </p:nvPr>
        </p:nvSpPr>
        <p:spPr>
          <a:xfrm>
            <a:off x="1467485" y="3905885"/>
            <a:ext cx="3078480" cy="523875"/>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zh-CN" altLang="en-US" sz="2000" b="0" spc="150" dirty="0">
                <a:solidFill>
                  <a:srgbClr val="FFFFFF"/>
                </a:solidFill>
                <a:latin typeface="Myriad Pro Light" panose="020B0403030403020204" charset="0"/>
                <a:ea typeface="微软雅黑" panose="020B0503020204020204" charset="-122"/>
                <a:cs typeface="Myriad Pro" panose="020B0503030403020204" pitchFamily="34" charset="0"/>
              </a:rPr>
              <a:t>A lot of manual bills</a:t>
            </a:r>
            <a:endParaRPr lang="zh-CN" altLang="en-US" sz="2000" b="0" spc="150" dirty="0">
              <a:solidFill>
                <a:srgbClr val="FFFFFF"/>
              </a:solidFill>
              <a:latin typeface="Myriad Pro Light" panose="020B0403030403020204" charset="0"/>
              <a:ea typeface="微软雅黑" panose="020B0503020204020204" charset="-122"/>
              <a:cs typeface="Myriad Pro" panose="020B0503030403020204" pitchFamily="34" charset="0"/>
            </a:endParaRPr>
          </a:p>
        </p:txBody>
      </p:sp>
      <p:sp>
        <p:nvSpPr>
          <p:cNvPr id="23" name="矩形: 圆角 22"/>
          <p:cNvSpPr/>
          <p:nvPr>
            <p:custDataLst>
              <p:tags r:id="rId8"/>
            </p:custDataLst>
          </p:nvPr>
        </p:nvSpPr>
        <p:spPr>
          <a:xfrm>
            <a:off x="1514808" y="5473837"/>
            <a:ext cx="3064754" cy="704155"/>
          </a:xfrm>
          <a:prstGeom prst="roundRect">
            <a:avLst>
              <a:gd name="adj" fmla="val 50000"/>
            </a:avLst>
          </a:prstGeom>
          <a:noFill/>
          <a:ln w="25400">
            <a:solidFill>
              <a:srgbClr val="2196F3"/>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24" name="文本框 23"/>
          <p:cNvSpPr txBox="1"/>
          <p:nvPr>
            <p:custDataLst>
              <p:tags r:id="rId9"/>
            </p:custDataLst>
          </p:nvPr>
        </p:nvSpPr>
        <p:spPr>
          <a:xfrm>
            <a:off x="1515716" y="5474219"/>
            <a:ext cx="3066749" cy="695656"/>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en-US" altLang="zh-CN" sz="2000" b="0" spc="150" dirty="0">
                <a:solidFill>
                  <a:schemeClr val="bg1"/>
                </a:solidFill>
                <a:latin typeface="Myriad Pro Light" panose="020B0403030403020204" charset="0"/>
                <a:ea typeface="微软雅黑" panose="020B0503020204020204" charset="-122"/>
              </a:rPr>
              <a:t>A</a:t>
            </a:r>
            <a:r>
              <a:rPr lang="zh-CN" altLang="en-US" sz="2000" b="0" spc="150" dirty="0">
                <a:solidFill>
                  <a:schemeClr val="bg1"/>
                </a:solidFill>
                <a:latin typeface="Myriad Pro Light" panose="020B0403030403020204" charset="0"/>
                <a:ea typeface="微软雅黑" panose="020B0503020204020204" charset="-122"/>
              </a:rPr>
              <a:t>ccounting is difficult </a:t>
            </a:r>
            <a:r>
              <a:rPr lang="en-US" altLang="zh-CN" sz="2000" b="0" spc="150" dirty="0">
                <a:solidFill>
                  <a:schemeClr val="bg1"/>
                </a:solidFill>
                <a:latin typeface="Myriad Pro Light" panose="020B0403030403020204" charset="0"/>
                <a:ea typeface="微软雅黑" panose="020B0503020204020204" charset="-122"/>
              </a:rPr>
              <a:t>and troublesome</a:t>
            </a:r>
            <a:endParaRPr lang="zh-CN" altLang="en-US" sz="2000" b="0" spc="150" dirty="0">
              <a:solidFill>
                <a:schemeClr val="bg1"/>
              </a:solidFill>
              <a:latin typeface="Myriad Pro Light" panose="020B0403030403020204" charset="0"/>
              <a:ea typeface="微软雅黑" panose="020B0503020204020204" charset="-122"/>
            </a:endParaRPr>
          </a:p>
        </p:txBody>
      </p:sp>
      <p:sp>
        <p:nvSpPr>
          <p:cNvPr id="25" name="箭头: 下 24"/>
          <p:cNvSpPr/>
          <p:nvPr>
            <p:custDataLst>
              <p:tags r:id="rId10"/>
            </p:custDataLst>
          </p:nvPr>
        </p:nvSpPr>
        <p:spPr>
          <a:xfrm>
            <a:off x="2755980" y="3098439"/>
            <a:ext cx="582409" cy="569483"/>
          </a:xfrm>
          <a:prstGeom prst="downArrow">
            <a:avLst/>
          </a:prstGeom>
          <a:solidFill>
            <a:srgbClr val="2196F3"/>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26" name="箭头: 下 25"/>
          <p:cNvSpPr/>
          <p:nvPr>
            <p:custDataLst>
              <p:tags r:id="rId11"/>
            </p:custDataLst>
          </p:nvPr>
        </p:nvSpPr>
        <p:spPr>
          <a:xfrm>
            <a:off x="2757885" y="4741331"/>
            <a:ext cx="582409" cy="569483"/>
          </a:xfrm>
          <a:prstGeom prst="downArrow">
            <a:avLst/>
          </a:prstGeom>
          <a:solidFill>
            <a:srgbClr val="2196F3"/>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2" name="箭头: 下 31"/>
          <p:cNvSpPr/>
          <p:nvPr>
            <p:custDataLst>
              <p:tags r:id="rId12"/>
            </p:custDataLst>
          </p:nvPr>
        </p:nvSpPr>
        <p:spPr>
          <a:xfrm>
            <a:off x="8985876" y="3081929"/>
            <a:ext cx="582409" cy="569483"/>
          </a:xfrm>
          <a:prstGeom prst="downArrow">
            <a:avLst/>
          </a:prstGeom>
          <a:solidFill>
            <a:srgbClr val="009587"/>
          </a:solidFill>
          <a:ln>
            <a:solidFill>
              <a:srgbClr val="009587"/>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8" name="矩形: 圆角 37"/>
          <p:cNvSpPr/>
          <p:nvPr>
            <p:custDataLst>
              <p:tags r:id="rId13"/>
            </p:custDataLst>
          </p:nvPr>
        </p:nvSpPr>
        <p:spPr>
          <a:xfrm>
            <a:off x="7612624" y="2249014"/>
            <a:ext cx="3064754" cy="704155"/>
          </a:xfrm>
          <a:prstGeom prst="roundRect">
            <a:avLst>
              <a:gd name="adj" fmla="val 50000"/>
            </a:avLst>
          </a:prstGeom>
          <a:noFill/>
          <a:ln w="25400">
            <a:solidFill>
              <a:srgbClr val="009587"/>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9" name="文本框 38"/>
          <p:cNvSpPr txBox="1"/>
          <p:nvPr>
            <p:custDataLst>
              <p:tags r:id="rId14"/>
            </p:custDataLst>
          </p:nvPr>
        </p:nvSpPr>
        <p:spPr>
          <a:xfrm>
            <a:off x="7994075" y="2336665"/>
            <a:ext cx="2459204" cy="523773"/>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en-US" altLang="zh-CN" sz="2000" b="0" spc="150" dirty="0">
                <a:solidFill>
                  <a:srgbClr val="FFFFFF"/>
                </a:solidFill>
                <a:latin typeface="Myriad Pro Light" panose="020B0403030403020204" charset="0"/>
                <a:ea typeface="微软雅黑" panose="020B0503020204020204" charset="-122"/>
              </a:rPr>
              <a:t>Must bring</a:t>
            </a:r>
            <a:r>
              <a:rPr lang="zh-CN" altLang="en-US" sz="2000" b="0" spc="150" dirty="0">
                <a:solidFill>
                  <a:srgbClr val="FFFFFF"/>
                </a:solidFill>
                <a:latin typeface="Myriad Pro Light" panose="020B0403030403020204" charset="0"/>
                <a:ea typeface="微软雅黑" panose="020B0503020204020204" charset="-122"/>
              </a:rPr>
              <a:t> </a:t>
            </a:r>
            <a:r>
              <a:rPr lang="en-US" altLang="zh-CN" sz="2000" b="0" spc="150" dirty="0">
                <a:solidFill>
                  <a:srgbClr val="FFFFFF"/>
                </a:solidFill>
                <a:latin typeface="Myriad Pro Light" panose="020B0403030403020204" charset="0"/>
                <a:ea typeface="微软雅黑" panose="020B0503020204020204" charset="-122"/>
              </a:rPr>
              <a:t>c</a:t>
            </a:r>
            <a:r>
              <a:rPr lang="zh-CN" altLang="en-US" sz="2000" b="0" spc="150" dirty="0">
                <a:solidFill>
                  <a:srgbClr val="FFFFFF"/>
                </a:solidFill>
                <a:latin typeface="Myriad Pro Light" panose="020B0403030403020204" charset="0"/>
                <a:ea typeface="微软雅黑" panose="020B0503020204020204" charset="-122"/>
              </a:rPr>
              <a:t>ash</a:t>
            </a:r>
            <a:endParaRPr lang="zh-CN" altLang="en-US" sz="2000" b="0" spc="150" dirty="0">
              <a:solidFill>
                <a:srgbClr val="FFFFFF"/>
              </a:solidFill>
              <a:latin typeface="Myriad Pro Light" panose="020B0403030403020204" charset="0"/>
              <a:ea typeface="微软雅黑" panose="020B0503020204020204" charset="-122"/>
            </a:endParaRPr>
          </a:p>
        </p:txBody>
      </p:sp>
      <p:sp>
        <p:nvSpPr>
          <p:cNvPr id="36" name="矩形: 圆角 35"/>
          <p:cNvSpPr/>
          <p:nvPr>
            <p:custDataLst>
              <p:tags r:id="rId15"/>
            </p:custDataLst>
          </p:nvPr>
        </p:nvSpPr>
        <p:spPr>
          <a:xfrm>
            <a:off x="7611989" y="3834121"/>
            <a:ext cx="3064754" cy="704155"/>
          </a:xfrm>
          <a:prstGeom prst="roundRect">
            <a:avLst>
              <a:gd name="adj" fmla="val 50000"/>
            </a:avLst>
          </a:prstGeom>
          <a:noFill/>
          <a:ln w="25400">
            <a:solidFill>
              <a:srgbClr val="009587"/>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7" name="文本框 36"/>
          <p:cNvSpPr txBox="1"/>
          <p:nvPr>
            <p:custDataLst>
              <p:tags r:id="rId16"/>
            </p:custDataLst>
          </p:nvPr>
        </p:nvSpPr>
        <p:spPr>
          <a:xfrm>
            <a:off x="8321146" y="3924312"/>
            <a:ext cx="1910601" cy="523773"/>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en-US" altLang="zh-CN" sz="2000" b="0" spc="150" dirty="0">
                <a:solidFill>
                  <a:srgbClr val="FFFFFF"/>
                </a:solidFill>
                <a:latin typeface="Myriad Pro Light" panose="020B0403030403020204" charset="0"/>
                <a:ea typeface="微软雅黑" panose="020B0503020204020204" charset="-122"/>
                <a:cs typeface="Myriad Pro" panose="020B0503030403020204" pitchFamily="34" charset="0"/>
              </a:rPr>
              <a:t>Long queues</a:t>
            </a:r>
            <a:endParaRPr lang="zh-CN" altLang="en-US" sz="2000" b="0" spc="150" dirty="0">
              <a:solidFill>
                <a:srgbClr val="FFFFFF"/>
              </a:solidFill>
              <a:latin typeface="Myriad Pro Light" panose="020B0403030403020204" charset="0"/>
              <a:ea typeface="微软雅黑" panose="020B0503020204020204" charset="-122"/>
              <a:cs typeface="Myriad Pro" panose="020B0503030403020204" pitchFamily="34" charset="0"/>
            </a:endParaRPr>
          </a:p>
        </p:txBody>
      </p:sp>
      <p:sp>
        <p:nvSpPr>
          <p:cNvPr id="34" name="矩形: 圆角 33"/>
          <p:cNvSpPr/>
          <p:nvPr>
            <p:custDataLst>
              <p:tags r:id="rId17"/>
            </p:custDataLst>
          </p:nvPr>
        </p:nvSpPr>
        <p:spPr>
          <a:xfrm>
            <a:off x="7613259" y="5473837"/>
            <a:ext cx="3064754" cy="704155"/>
          </a:xfrm>
          <a:prstGeom prst="roundRect">
            <a:avLst>
              <a:gd name="adj" fmla="val 50000"/>
            </a:avLst>
          </a:prstGeom>
          <a:noFill/>
          <a:ln w="25400">
            <a:solidFill>
              <a:srgbClr val="009587"/>
            </a:solid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5" name="文本框 34"/>
          <p:cNvSpPr txBox="1"/>
          <p:nvPr>
            <p:custDataLst>
              <p:tags r:id="rId18"/>
            </p:custDataLst>
          </p:nvPr>
        </p:nvSpPr>
        <p:spPr>
          <a:xfrm>
            <a:off x="7697789" y="5502559"/>
            <a:ext cx="2892422" cy="675433"/>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en-US" altLang="zh-CN" sz="2000" b="0" spc="150" dirty="0">
                <a:solidFill>
                  <a:srgbClr val="FFFFFF"/>
                </a:solidFill>
                <a:latin typeface="Myriad Pro Light" panose="020B0403030403020204" charset="0"/>
                <a:ea typeface="微软雅黑" panose="020B0503020204020204" charset="-122"/>
              </a:rPr>
              <a:t>Lack</a:t>
            </a:r>
            <a:r>
              <a:rPr lang="zh-CN" altLang="en-US" sz="2000" b="0" spc="150" dirty="0">
                <a:solidFill>
                  <a:srgbClr val="FFFFFF"/>
                </a:solidFill>
                <a:latin typeface="Myriad Pro Light" panose="020B0403030403020204" charset="0"/>
                <a:ea typeface="微软雅黑" panose="020B0503020204020204" charset="-122"/>
              </a:rPr>
              <a:t> </a:t>
            </a:r>
            <a:r>
              <a:rPr lang="en-US" altLang="zh-CN" sz="2000" b="0" spc="150" dirty="0">
                <a:solidFill>
                  <a:srgbClr val="FFFFFF"/>
                </a:solidFill>
                <a:latin typeface="Myriad Pro Light" panose="020B0403030403020204" charset="0"/>
                <a:ea typeface="微软雅黑" panose="020B0503020204020204" charset="-122"/>
              </a:rPr>
              <a:t>of</a:t>
            </a:r>
            <a:r>
              <a:rPr lang="zh-CN" altLang="en-US" sz="2000" b="0" spc="150" dirty="0">
                <a:solidFill>
                  <a:srgbClr val="FFFFFF"/>
                </a:solidFill>
                <a:latin typeface="Myriad Pro Light" panose="020B0403030403020204" charset="0"/>
                <a:ea typeface="微软雅黑" panose="020B0503020204020204" charset="-122"/>
              </a:rPr>
              <a:t> </a:t>
            </a:r>
            <a:r>
              <a:rPr lang="en-US" altLang="zh-CN" sz="2000" b="0" spc="150" dirty="0">
                <a:solidFill>
                  <a:srgbClr val="FFFFFF"/>
                </a:solidFill>
                <a:latin typeface="Myriad Pro Light" panose="020B0403030403020204" charset="0"/>
                <a:ea typeface="微软雅黑" panose="020B0503020204020204" charset="-122"/>
              </a:rPr>
              <a:t>ecologically sound </a:t>
            </a:r>
            <a:r>
              <a:rPr lang="zh-CN" altLang="en-US" sz="2000" b="0" spc="150" dirty="0">
                <a:solidFill>
                  <a:srgbClr val="FFFFFF"/>
                </a:solidFill>
                <a:latin typeface="Myriad Pro Light" panose="020B0403030403020204" charset="0"/>
                <a:ea typeface="微软雅黑" panose="020B0503020204020204" charset="-122"/>
              </a:rPr>
              <a:t>record</a:t>
            </a:r>
            <a:r>
              <a:rPr lang="en-US" altLang="zh-CN" sz="2000" b="0" spc="150" dirty="0">
                <a:solidFill>
                  <a:srgbClr val="FFFFFF"/>
                </a:solidFill>
                <a:latin typeface="Myriad Pro Light" panose="020B0403030403020204" charset="0"/>
                <a:ea typeface="微软雅黑" panose="020B0503020204020204" charset="-122"/>
              </a:rPr>
              <a:t>s</a:t>
            </a:r>
            <a:endParaRPr lang="en-US" altLang="zh-CN" sz="2000" b="0" spc="150" dirty="0">
              <a:solidFill>
                <a:srgbClr val="FFFFFF"/>
              </a:solidFill>
              <a:latin typeface="Myriad Pro Light" panose="020B0403030403020204" charset="0"/>
              <a:ea typeface="微软雅黑" panose="020B0503020204020204" charset="-122"/>
            </a:endParaRPr>
          </a:p>
        </p:txBody>
      </p:sp>
      <p:sp>
        <p:nvSpPr>
          <p:cNvPr id="33" name="箭头: 下 32"/>
          <p:cNvSpPr/>
          <p:nvPr>
            <p:custDataLst>
              <p:tags r:id="rId19"/>
            </p:custDataLst>
          </p:nvPr>
        </p:nvSpPr>
        <p:spPr>
          <a:xfrm>
            <a:off x="8985876" y="4721011"/>
            <a:ext cx="582409" cy="569483"/>
          </a:xfrm>
          <a:prstGeom prst="downArrow">
            <a:avLst/>
          </a:prstGeom>
          <a:solidFill>
            <a:srgbClr val="009587"/>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2" name="文本框 1"/>
          <p:cNvSpPr txBox="1"/>
          <p:nvPr>
            <p:custDataLst>
              <p:tags r:id="rId20"/>
            </p:custDataLst>
          </p:nvPr>
        </p:nvSpPr>
        <p:spPr>
          <a:xfrm>
            <a:off x="1630045" y="1245235"/>
            <a:ext cx="2835275" cy="779145"/>
          </a:xfrm>
          <a:prstGeom prst="rect">
            <a:avLst/>
          </a:prstGeom>
          <a:noFill/>
        </p:spPr>
        <p:txBody>
          <a:bodyPr wrap="square" rtlCol="0" anchor="ctr"/>
          <a:lstStyle/>
          <a:p>
            <a:pPr algn="ctr">
              <a:lnSpc>
                <a:spcPct val="120000"/>
              </a:lnSpc>
            </a:pPr>
            <a:r>
              <a:rPr lang="en-US" altLang="zh-CN" sz="2000" b="1" spc="150" dirty="0">
                <a:solidFill>
                  <a:srgbClr val="2196F3"/>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rPr>
              <a:t>Businesses’</a:t>
            </a:r>
            <a:endParaRPr lang="en-US" altLang="zh-CN" sz="2000" b="1" spc="150" dirty="0">
              <a:solidFill>
                <a:srgbClr val="2196F3"/>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endParaRPr>
          </a:p>
          <a:p>
            <a:pPr algn="ctr">
              <a:lnSpc>
                <a:spcPct val="120000"/>
              </a:lnSpc>
            </a:pPr>
            <a:r>
              <a:rPr lang="en-US" altLang="zh-CN" sz="2000" b="1" spc="150" dirty="0">
                <a:solidFill>
                  <a:srgbClr val="2196F3"/>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rPr>
              <a:t> pain points</a:t>
            </a:r>
            <a:endParaRPr lang="en-US" altLang="zh-CN" sz="2000" b="1" spc="150" dirty="0">
              <a:solidFill>
                <a:srgbClr val="2196F3"/>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endParaRPr>
          </a:p>
        </p:txBody>
      </p:sp>
      <p:sp>
        <p:nvSpPr>
          <p:cNvPr id="4" name="文本框 3"/>
          <p:cNvSpPr txBox="1"/>
          <p:nvPr>
            <p:custDataLst>
              <p:tags r:id="rId21"/>
            </p:custDataLst>
          </p:nvPr>
        </p:nvSpPr>
        <p:spPr>
          <a:xfrm>
            <a:off x="8117205" y="1163955"/>
            <a:ext cx="2319020" cy="779145"/>
          </a:xfrm>
          <a:prstGeom prst="rect">
            <a:avLst/>
          </a:prstGeom>
          <a:noFill/>
        </p:spPr>
        <p:txBody>
          <a:bodyPr wrap="square" rtlCol="0" anchor="ctr"/>
          <a:lstStyle/>
          <a:p>
            <a:pPr algn="ctr">
              <a:lnSpc>
                <a:spcPct val="120000"/>
              </a:lnSpc>
            </a:pPr>
            <a:r>
              <a:rPr lang="en-US" altLang="zh-CN" sz="2000" b="1" spc="150" dirty="0">
                <a:solidFill>
                  <a:srgbClr val="009587"/>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rPr>
              <a:t>Employees’</a:t>
            </a:r>
            <a:endParaRPr lang="en-US" altLang="zh-CN" sz="2000" b="1" spc="150" dirty="0">
              <a:solidFill>
                <a:srgbClr val="009587"/>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endParaRPr>
          </a:p>
          <a:p>
            <a:pPr algn="ctr">
              <a:lnSpc>
                <a:spcPct val="120000"/>
              </a:lnSpc>
            </a:pPr>
            <a:r>
              <a:rPr lang="en-US" altLang="zh-CN" sz="2000" b="1" spc="150" dirty="0">
                <a:solidFill>
                  <a:srgbClr val="009587"/>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rPr>
              <a:t> pain points</a:t>
            </a:r>
            <a:endParaRPr lang="en-US" altLang="zh-CN" sz="2000" b="1" spc="150" dirty="0">
              <a:solidFill>
                <a:srgbClr val="009587"/>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endParaRPr>
          </a:p>
        </p:txBody>
      </p:sp>
      <p:sp>
        <p:nvSpPr>
          <p:cNvPr id="15" name="文本框 14"/>
          <p:cNvSpPr txBox="1"/>
          <p:nvPr>
            <p:custDataLst>
              <p:tags r:id="rId22"/>
            </p:custDataLst>
          </p:nvPr>
        </p:nvSpPr>
        <p:spPr>
          <a:xfrm>
            <a:off x="2051245" y="2336665"/>
            <a:ext cx="1910601" cy="523773"/>
          </a:xfrm>
          <a:prstGeom prst="rect">
            <a:avLst/>
          </a:prstGeom>
          <a:noFill/>
        </p:spPr>
        <p:txBody>
          <a:bodyPr wrap="square" rtlCol="0" anchor="ctr" anchorCtr="0"/>
          <a:lstStyle>
            <a:defPPr>
              <a:defRPr lang="en-US"/>
            </a:defPPr>
            <a:lvl1pPr>
              <a:lnSpc>
                <a:spcPct val="120000"/>
              </a:lnSpc>
              <a:defRPr kumimoji="1" b="1">
                <a:solidFill>
                  <a:srgbClr val="2196F3"/>
                </a:solidFill>
                <a:latin typeface="微软雅黑" panose="020B0503020204020204" charset="-122"/>
              </a:defRPr>
            </a:lvl1pPr>
          </a:lstStyle>
          <a:p>
            <a:pPr algn="ctr"/>
            <a:r>
              <a:rPr lang="zh-CN" altLang="en-US" sz="2000" b="0" spc="150" dirty="0">
                <a:solidFill>
                  <a:schemeClr val="bg1"/>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rPr>
              <a:t>A lot of cash</a:t>
            </a:r>
            <a:endParaRPr lang="zh-CN" altLang="en-US" sz="2000" b="0" spc="150" dirty="0">
              <a:solidFill>
                <a:schemeClr val="bg1"/>
              </a:solidFill>
              <a:latin typeface="Myriad Pro Light" panose="020B0403030403020204" charset="0"/>
              <a:ea typeface="微软雅黑" panose="020B0503020204020204" charset="-122"/>
              <a:cs typeface="Myriad Pro" panose="020B0503030403020204" pitchFamily="34" charset="0"/>
              <a:sym typeface="Arial" panose="020B0604020202020204" pitchFamily="34" charset="0"/>
            </a:endParaRPr>
          </a:p>
        </p:txBody>
      </p:sp>
      <p:pic>
        <p:nvPicPr>
          <p:cNvPr id="3" name="图片 2" descr="企业logo2"/>
          <p:cNvPicPr>
            <a:picLocks noChangeAspect="1"/>
          </p:cNvPicPr>
          <p:nvPr/>
        </p:nvPicPr>
        <p:blipFill>
          <a:blip r:embed="rId23"/>
          <a:stretch>
            <a:fillRect/>
          </a:stretch>
        </p:blipFill>
        <p:spPr>
          <a:xfrm>
            <a:off x="10339705" y="144780"/>
            <a:ext cx="1511935" cy="538480"/>
          </a:xfrm>
          <a:prstGeom prst="rect">
            <a:avLst/>
          </a:prstGeom>
        </p:spPr>
      </p:pic>
    </p:spTree>
    <p:custDataLst>
      <p:tags r:id="rId24"/>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amp;pky93108775447&amp;2&amp;"/>
          <p:cNvPicPr>
            <a:picLocks noChangeAspect="1"/>
          </p:cNvPicPr>
          <p:nvPr/>
        </p:nvPicPr>
        <p:blipFill>
          <a:blip r:embed="rId1"/>
          <a:stretch>
            <a:fillRect/>
          </a:stretch>
        </p:blipFill>
        <p:spPr>
          <a:xfrm>
            <a:off x="6170295" y="3284220"/>
            <a:ext cx="6021705" cy="3573780"/>
          </a:xfrm>
          <a:prstGeom prst="rect">
            <a:avLst/>
          </a:prstGeom>
        </p:spPr>
      </p:pic>
      <p:pic>
        <p:nvPicPr>
          <p:cNvPr id="14" name="图片 13" descr="&amp;pky93110902118&amp;2&amp;"/>
          <p:cNvPicPr>
            <a:picLocks noChangeAspect="1"/>
          </p:cNvPicPr>
          <p:nvPr/>
        </p:nvPicPr>
        <p:blipFill>
          <a:blip r:embed="rId2"/>
          <a:stretch>
            <a:fillRect/>
          </a:stretch>
        </p:blipFill>
        <p:spPr>
          <a:xfrm>
            <a:off x="0" y="3176270"/>
            <a:ext cx="6169660" cy="3681730"/>
          </a:xfrm>
          <a:prstGeom prst="rect">
            <a:avLst/>
          </a:prstGeom>
        </p:spPr>
      </p:pic>
      <p:pic>
        <p:nvPicPr>
          <p:cNvPr id="11" name="图片 10" descr="&amp;pky8480305729&amp;2&amp;"/>
          <p:cNvPicPr>
            <a:picLocks noChangeAspect="1"/>
          </p:cNvPicPr>
          <p:nvPr/>
        </p:nvPicPr>
        <p:blipFill>
          <a:blip r:embed="rId3"/>
          <a:stretch>
            <a:fillRect/>
          </a:stretch>
        </p:blipFill>
        <p:spPr>
          <a:xfrm>
            <a:off x="6170295" y="0"/>
            <a:ext cx="6021705" cy="3286125"/>
          </a:xfrm>
          <a:prstGeom prst="rect">
            <a:avLst/>
          </a:prstGeom>
        </p:spPr>
      </p:pic>
      <p:pic>
        <p:nvPicPr>
          <p:cNvPr id="10" name="图片 9" descr="&amp;pky8132270025&amp;2&amp;"/>
          <p:cNvPicPr>
            <a:picLocks noChangeAspect="1"/>
          </p:cNvPicPr>
          <p:nvPr/>
        </p:nvPicPr>
        <p:blipFill>
          <a:blip r:embed="rId4"/>
          <a:stretch>
            <a:fillRect/>
          </a:stretch>
        </p:blipFill>
        <p:spPr>
          <a:xfrm>
            <a:off x="0" y="0"/>
            <a:ext cx="6170295" cy="3321685"/>
          </a:xfrm>
          <a:prstGeom prst="rect">
            <a:avLst/>
          </a:prstGeom>
        </p:spPr>
      </p:pic>
      <p:sp>
        <p:nvSpPr>
          <p:cNvPr id="12" name="矩形 11"/>
          <p:cNvSpPr/>
          <p:nvPr>
            <p:custDataLst>
              <p:tags r:id="rId5"/>
            </p:custDataLst>
          </p:nvPr>
        </p:nvSpPr>
        <p:spPr>
          <a:xfrm>
            <a:off x="-64" y="317"/>
            <a:ext cx="12192000" cy="6858000"/>
          </a:xfrm>
          <a:prstGeom prst="rect">
            <a:avLst/>
          </a:prstGeom>
          <a:solidFill>
            <a:schemeClr val="tx2">
              <a:lumMod val="50000"/>
              <a:alpha val="90000"/>
            </a:schemeClr>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lstStyle/>
          <a:p>
            <a:pPr algn="ctr"/>
            <a:endParaRPr lang="zh-CN" altLang="en-US">
              <a:latin typeface="Arial" panose="020B0604020202020204" pitchFamily="34" charset="0"/>
              <a:ea typeface="微软雅黑" panose="020B0503020204020204" charset="-122"/>
            </a:endParaRPr>
          </a:p>
        </p:txBody>
      </p:sp>
      <p:pic>
        <p:nvPicPr>
          <p:cNvPr id="3" name="图片 2" descr="刷卡"/>
          <p:cNvPicPr>
            <a:picLocks noChangeAspect="1"/>
          </p:cNvPicPr>
          <p:nvPr/>
        </p:nvPicPr>
        <p:blipFill>
          <a:blip r:embed="rId6"/>
          <a:stretch>
            <a:fillRect/>
          </a:stretch>
        </p:blipFill>
        <p:spPr>
          <a:xfrm>
            <a:off x="2092960" y="614680"/>
            <a:ext cx="1457960" cy="1457960"/>
          </a:xfrm>
          <a:prstGeom prst="rect">
            <a:avLst/>
          </a:prstGeom>
        </p:spPr>
      </p:pic>
      <p:pic>
        <p:nvPicPr>
          <p:cNvPr id="6" name="图片 5" descr="美元1"/>
          <p:cNvPicPr>
            <a:picLocks noChangeAspect="1"/>
          </p:cNvPicPr>
          <p:nvPr/>
        </p:nvPicPr>
        <p:blipFill>
          <a:blip r:embed="rId7"/>
          <a:stretch>
            <a:fillRect/>
          </a:stretch>
        </p:blipFill>
        <p:spPr>
          <a:xfrm>
            <a:off x="9016365" y="679450"/>
            <a:ext cx="1233170" cy="1233170"/>
          </a:xfrm>
          <a:prstGeom prst="rect">
            <a:avLst/>
          </a:prstGeom>
        </p:spPr>
      </p:pic>
      <p:pic>
        <p:nvPicPr>
          <p:cNvPr id="8" name="图片 7" descr="丰富多元"/>
          <p:cNvPicPr>
            <a:picLocks noChangeAspect="1"/>
          </p:cNvPicPr>
          <p:nvPr/>
        </p:nvPicPr>
        <p:blipFill>
          <a:blip r:embed="rId8"/>
          <a:stretch>
            <a:fillRect/>
          </a:stretch>
        </p:blipFill>
        <p:spPr>
          <a:xfrm>
            <a:off x="2092960" y="3818255"/>
            <a:ext cx="1623060" cy="1623060"/>
          </a:xfrm>
          <a:prstGeom prst="rect">
            <a:avLst/>
          </a:prstGeom>
        </p:spPr>
      </p:pic>
      <p:pic>
        <p:nvPicPr>
          <p:cNvPr id="9" name="图片 8" descr="自动生成"/>
          <p:cNvPicPr>
            <a:picLocks noChangeAspect="1"/>
          </p:cNvPicPr>
          <p:nvPr/>
        </p:nvPicPr>
        <p:blipFill>
          <a:blip r:embed="rId9"/>
          <a:stretch>
            <a:fillRect/>
          </a:stretch>
        </p:blipFill>
        <p:spPr>
          <a:xfrm>
            <a:off x="9161145" y="4160520"/>
            <a:ext cx="942975" cy="938530"/>
          </a:xfrm>
          <a:prstGeom prst="rect">
            <a:avLst/>
          </a:prstGeom>
        </p:spPr>
      </p:pic>
      <p:sp>
        <p:nvSpPr>
          <p:cNvPr id="13" name="TextBox 5"/>
          <p:cNvSpPr txBox="1"/>
          <p:nvPr>
            <p:custDataLst>
              <p:tags r:id="rId10"/>
            </p:custDataLst>
          </p:nvPr>
        </p:nvSpPr>
        <p:spPr>
          <a:xfrm>
            <a:off x="808990" y="1844675"/>
            <a:ext cx="4551045" cy="1155700"/>
          </a:xfrm>
          <a:prstGeom prst="rect">
            <a:avLst/>
          </a:prstGeom>
          <a:noFill/>
        </p:spPr>
        <p:txBody>
          <a:bodyPr wrap="square" rtlCol="0" anchor="ctr" anchorCtr="0">
            <a:normAutofit/>
          </a:bodyPr>
          <a:lstStyle/>
          <a:p>
            <a:pPr algn="l">
              <a:lnSpc>
                <a:spcPct val="120000"/>
              </a:lnSpc>
            </a:pPr>
            <a:r>
              <a:rPr lang="en-US" altLang="zh-CN" sz="1600" b="1" spc="300" dirty="0">
                <a:solidFill>
                  <a:srgbClr val="FFFFFF"/>
                </a:solidFill>
                <a:latin typeface="Myriad Pro Light" panose="020B0403030403020204" charset="0"/>
                <a:ea typeface="微软雅黑" panose="020B0503020204020204" charset="-122"/>
                <a:cs typeface="Myriad Pro Light" panose="020B0403030403020204" charset="0"/>
              </a:rPr>
              <a:t>When you use an IC card instead of cash payments, you may save time and avoid long queues.</a:t>
            </a:r>
            <a:endParaRPr lang="en-US" altLang="zh-CN" sz="1600" b="1" spc="300" dirty="0">
              <a:solidFill>
                <a:srgbClr val="FFFFFF"/>
              </a:solidFill>
              <a:latin typeface="Myriad Pro Light" panose="020B0403030403020204" charset="0"/>
              <a:ea typeface="微软雅黑" panose="020B0503020204020204" charset="-122"/>
              <a:cs typeface="Myriad Pro Light" panose="020B0403030403020204" charset="0"/>
            </a:endParaRPr>
          </a:p>
        </p:txBody>
      </p:sp>
      <p:sp>
        <p:nvSpPr>
          <p:cNvPr id="2" name="TextBox 5"/>
          <p:cNvSpPr txBox="1"/>
          <p:nvPr>
            <p:custDataLst>
              <p:tags r:id="rId11"/>
            </p:custDataLst>
          </p:nvPr>
        </p:nvSpPr>
        <p:spPr>
          <a:xfrm>
            <a:off x="6929120" y="1844675"/>
            <a:ext cx="5046345" cy="1155700"/>
          </a:xfrm>
          <a:prstGeom prst="rect">
            <a:avLst/>
          </a:prstGeom>
          <a:noFill/>
        </p:spPr>
        <p:txBody>
          <a:bodyPr wrap="square" rtlCol="0" anchor="ctr" anchorCtr="0">
            <a:normAutofit fontScale="70000"/>
          </a:bodyPr>
          <a:lstStyle/>
          <a:p>
            <a:pPr algn="l">
              <a:lnSpc>
                <a:spcPct val="120000"/>
              </a:lnSpc>
            </a:pPr>
            <a:r>
              <a:rPr lang="zh-CN" altLang="en-US" sz="2665" b="1" spc="300" dirty="0">
                <a:solidFill>
                  <a:srgbClr val="FFFFFF"/>
                </a:solidFill>
                <a:latin typeface="Myriad Pro Light" panose="020B0403030403020204" charset="0"/>
                <a:ea typeface="微软雅黑" panose="020B0503020204020204" charset="-122"/>
                <a:cs typeface="Myriad Pro Light" panose="020B0403030403020204" charset="0"/>
              </a:rPr>
              <a:t>Smart device accounting avoids human errors, forgery, and tampering.</a:t>
            </a:r>
            <a:endParaRPr lang="zh-CN" altLang="en-US" sz="2665" b="1" spc="300" dirty="0">
              <a:solidFill>
                <a:srgbClr val="FFFFFF"/>
              </a:solidFill>
              <a:latin typeface="Myriad Pro Light" panose="020B0403030403020204" charset="0"/>
              <a:ea typeface="微软雅黑" panose="020B0503020204020204" charset="-122"/>
              <a:cs typeface="Myriad Pro Light" panose="020B0403030403020204" charset="0"/>
            </a:endParaRPr>
          </a:p>
        </p:txBody>
      </p:sp>
      <p:sp>
        <p:nvSpPr>
          <p:cNvPr id="4" name="TextBox 5"/>
          <p:cNvSpPr txBox="1"/>
          <p:nvPr>
            <p:custDataLst>
              <p:tags r:id="rId12"/>
            </p:custDataLst>
          </p:nvPr>
        </p:nvSpPr>
        <p:spPr>
          <a:xfrm>
            <a:off x="442595" y="5245735"/>
            <a:ext cx="5396230" cy="1155700"/>
          </a:xfrm>
          <a:prstGeom prst="rect">
            <a:avLst/>
          </a:prstGeom>
          <a:noFill/>
        </p:spPr>
        <p:txBody>
          <a:bodyPr wrap="square" rtlCol="0" anchor="ctr" anchorCtr="0">
            <a:noAutofit/>
          </a:bodyPr>
          <a:lstStyle/>
          <a:p>
            <a:pPr algn="l">
              <a:lnSpc>
                <a:spcPct val="120000"/>
              </a:lnSpc>
            </a:pPr>
            <a:r>
              <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rPr>
              <a:t>Consumption patterns to meet different customer needs: </a:t>
            </a:r>
            <a:r>
              <a:rPr sz="1600" b="1" spc="300" dirty="0">
                <a:solidFill>
                  <a:srgbClr val="FFFFFF"/>
                </a:solidFill>
                <a:latin typeface="Myriad Pro Light" panose="020B0403030403020204" charset="0"/>
                <a:ea typeface="微软雅黑" panose="020B0503020204020204" charset="-122"/>
                <a:cs typeface="Myriad Pro Light" panose="020B0403030403020204" charset="0"/>
              </a:rPr>
              <a:t>counting, fixed</a:t>
            </a:r>
            <a:r>
              <a:rPr lang="en-US" sz="1600" b="1" spc="300" dirty="0">
                <a:solidFill>
                  <a:srgbClr val="FFFFFF"/>
                </a:solidFill>
                <a:latin typeface="Myriad Pro Light" panose="020B0403030403020204" charset="0"/>
                <a:ea typeface="微软雅黑" panose="020B0503020204020204" charset="-122"/>
                <a:cs typeface="Myriad Pro Light" panose="020B0403030403020204" charset="0"/>
              </a:rPr>
              <a:t>-</a:t>
            </a:r>
            <a:r>
              <a:rPr sz="1600" b="1" spc="300" dirty="0">
                <a:solidFill>
                  <a:srgbClr val="FFFFFF"/>
                </a:solidFill>
                <a:latin typeface="Myriad Pro Light" panose="020B0403030403020204" charset="0"/>
                <a:ea typeface="微软雅黑" panose="020B0503020204020204" charset="-122"/>
                <a:cs typeface="Myriad Pro Light" panose="020B0403030403020204" charset="0"/>
              </a:rPr>
              <a:t>value, commodities, subsidies, etc.</a:t>
            </a:r>
            <a:endParaRPr sz="1600" b="1" spc="300" dirty="0">
              <a:solidFill>
                <a:srgbClr val="FFFFFF"/>
              </a:solidFill>
              <a:latin typeface="Myriad Pro Light" panose="020B0403030403020204" charset="0"/>
              <a:ea typeface="微软雅黑" panose="020B0503020204020204" charset="-122"/>
              <a:cs typeface="Myriad Pro Light" panose="020B0403030403020204" charset="0"/>
            </a:endParaRPr>
          </a:p>
        </p:txBody>
      </p:sp>
      <p:sp>
        <p:nvSpPr>
          <p:cNvPr id="5" name="TextBox 5"/>
          <p:cNvSpPr txBox="1"/>
          <p:nvPr>
            <p:custDataLst>
              <p:tags r:id="rId13"/>
            </p:custDataLst>
          </p:nvPr>
        </p:nvSpPr>
        <p:spPr>
          <a:xfrm>
            <a:off x="6929755" y="5245735"/>
            <a:ext cx="5045710" cy="1155700"/>
          </a:xfrm>
          <a:prstGeom prst="rect">
            <a:avLst/>
          </a:prstGeom>
          <a:noFill/>
        </p:spPr>
        <p:txBody>
          <a:bodyPr wrap="square" rtlCol="0" anchor="ctr" anchorCtr="0">
            <a:noAutofit/>
          </a:bodyPr>
          <a:lstStyle/>
          <a:p>
            <a:pPr algn="l">
              <a:lnSpc>
                <a:spcPct val="120000"/>
              </a:lnSpc>
            </a:pPr>
            <a:r>
              <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rPr>
              <a:t>The system automatically </a:t>
            </a:r>
            <a:r>
              <a:rPr lang="en-IN" altLang="zh-CN" sz="1600" b="1" spc="300" dirty="0">
                <a:solidFill>
                  <a:srgbClr val="FFFFFF"/>
                </a:solidFill>
                <a:latin typeface="Myriad Pro Light" panose="020B0403030403020204" charset="0"/>
                <a:ea typeface="微软雅黑" panose="020B0503020204020204" charset="-122"/>
                <a:cs typeface="Myriad Pro Light" panose="020B0403030403020204" charset="0"/>
              </a:rPr>
              <a:t>generates </a:t>
            </a:r>
            <a:r>
              <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rPr>
              <a:t>statistical reports, </a:t>
            </a:r>
            <a:r>
              <a:rPr lang="en-IN" altLang="zh-CN" sz="1600" b="1" spc="300" dirty="0">
                <a:solidFill>
                  <a:srgbClr val="FFFFFF"/>
                </a:solidFill>
                <a:latin typeface="Myriad Pro Light" panose="020B0403030403020204" charset="0"/>
                <a:ea typeface="微软雅黑" panose="020B0503020204020204" charset="-122"/>
                <a:cs typeface="Myriad Pro Light" panose="020B0403030403020204" charset="0"/>
              </a:rPr>
              <a:t>easing the</a:t>
            </a:r>
            <a:r>
              <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rPr>
              <a:t> pressure on finance </a:t>
            </a:r>
            <a:r>
              <a:rPr lang="en-IN" altLang="zh-CN" sz="1600" b="1" spc="300" dirty="0">
                <a:solidFill>
                  <a:srgbClr val="FFFFFF"/>
                </a:solidFill>
                <a:latin typeface="Myriad Pro Light" panose="020B0403030403020204" charset="0"/>
                <a:ea typeface="微软雅黑" panose="020B0503020204020204" charset="-122"/>
                <a:cs typeface="Myriad Pro Light" panose="020B0403030403020204" charset="0"/>
              </a:rPr>
              <a:t>employees</a:t>
            </a:r>
            <a:r>
              <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rPr>
              <a:t>.</a:t>
            </a:r>
            <a:endParaRPr lang="zh-CN" altLang="en-US" sz="1600" b="1" spc="300" dirty="0">
              <a:solidFill>
                <a:srgbClr val="FFFFFF"/>
              </a:solidFill>
              <a:latin typeface="Myriad Pro Light" panose="020B0403030403020204" charset="0"/>
              <a:ea typeface="微软雅黑" panose="020B0503020204020204" charset="-122"/>
              <a:cs typeface="Myriad Pro Light" panose="020B0403030403020204" charset="0"/>
            </a:endParaRPr>
          </a:p>
        </p:txBody>
      </p:sp>
      <p:grpSp>
        <p:nvGrpSpPr>
          <p:cNvPr id="19" name="组合 18"/>
          <p:cNvGrpSpPr/>
          <p:nvPr/>
        </p:nvGrpSpPr>
        <p:grpSpPr>
          <a:xfrm>
            <a:off x="4417695" y="3013075"/>
            <a:ext cx="3567430" cy="1200785"/>
            <a:chOff x="6957" y="4745"/>
            <a:chExt cx="5618" cy="1891"/>
          </a:xfrm>
        </p:grpSpPr>
        <p:pic>
          <p:nvPicPr>
            <p:cNvPr id="31" name="图片 30"/>
            <p:cNvPicPr>
              <a:picLocks noChangeAspect="1"/>
            </p:cNvPicPr>
            <p:nvPr/>
          </p:nvPicPr>
          <p:blipFill>
            <a:blip r:embed="rId14">
              <a:clrChange>
                <a:clrFrom>
                  <a:srgbClr val="FFFFFF">
                    <a:alpha val="100000"/>
                  </a:srgbClr>
                </a:clrFrom>
                <a:clrTo>
                  <a:srgbClr val="FFFFFF">
                    <a:alpha val="100000"/>
                    <a:alpha val="0"/>
                  </a:srgbClr>
                </a:clrTo>
              </a:clrChange>
            </a:blip>
            <a:srcRect/>
            <a:stretch>
              <a:fillRect/>
            </a:stretch>
          </p:blipFill>
          <p:spPr>
            <a:xfrm>
              <a:off x="6957" y="4745"/>
              <a:ext cx="5617" cy="1292"/>
            </a:xfrm>
            <a:prstGeom prst="round2DiagRect">
              <a:avLst/>
            </a:prstGeom>
            <a:solidFill>
              <a:schemeClr val="bg1"/>
            </a:solidFill>
          </p:spPr>
        </p:pic>
        <p:sp>
          <p:nvSpPr>
            <p:cNvPr id="15" name="文本框 14"/>
            <p:cNvSpPr txBox="1"/>
            <p:nvPr/>
          </p:nvSpPr>
          <p:spPr>
            <a:xfrm>
              <a:off x="6957" y="6008"/>
              <a:ext cx="5618" cy="628"/>
            </a:xfrm>
            <a:prstGeom prst="rect">
              <a:avLst/>
            </a:prstGeom>
            <a:solidFill>
              <a:schemeClr val="bg1"/>
            </a:solidFill>
          </p:spPr>
          <p:txBody>
            <a:bodyPr wrap="square" rtlCol="0">
              <a:spAutoFit/>
            </a:bodyPr>
            <a:lstStyle/>
            <a:p>
              <a:pPr algn="l"/>
              <a:r>
                <a:rPr lang="en-US" altLang="zh-CN" sz="2000" b="1">
                  <a:latin typeface="Myriad Pro" panose="020B0503030403020204" pitchFamily="34" charset="0"/>
                  <a:cs typeface="Myriad Pro" panose="020B0503030403020204" pitchFamily="34" charset="0"/>
                  <a:sym typeface="+mn-ea"/>
                </a:rPr>
                <a:t>   Consumption Management</a:t>
              </a:r>
              <a:endParaRPr lang="en-US" altLang="zh-CN" sz="2000" b="1">
                <a:latin typeface="Myriad Pro" panose="020B0503030403020204" pitchFamily="34" charset="0"/>
                <a:cs typeface="Myriad Pro" panose="020B0503030403020204" pitchFamily="34" charset="0"/>
                <a:sym typeface="+mn-ea"/>
              </a:endParaRPr>
            </a:p>
          </p:txBody>
        </p:sp>
      </p:grpSp>
      <p:pic>
        <p:nvPicPr>
          <p:cNvPr id="7" name="图片 6" descr="企业logo2"/>
          <p:cNvPicPr>
            <a:picLocks noChangeAspect="1"/>
          </p:cNvPicPr>
          <p:nvPr/>
        </p:nvPicPr>
        <p:blipFill>
          <a:blip r:embed="rId15"/>
          <a:stretch>
            <a:fillRect/>
          </a:stretch>
        </p:blipFill>
        <p:spPr>
          <a:xfrm>
            <a:off x="10329545" y="67310"/>
            <a:ext cx="1511935" cy="538480"/>
          </a:xfrm>
          <a:prstGeom prst="rect">
            <a:avLst/>
          </a:prstGeom>
        </p:spPr>
      </p:pic>
    </p:spTree>
    <p:custDataLst>
      <p:tags r:id="rId16"/>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2" name="图片 1" descr="ZKTeco（灰+绿）-01"/>
          <p:cNvPicPr>
            <a:picLocks noChangeAspect="1"/>
          </p:cNvPicPr>
          <p:nvPr userDrawn="1"/>
        </p:nvPicPr>
        <p:blipFill>
          <a:blip r:embed="rId1"/>
          <a:stretch>
            <a:fillRect/>
          </a:stretch>
        </p:blipFill>
        <p:spPr>
          <a:xfrm>
            <a:off x="10189845" y="0"/>
            <a:ext cx="1770380" cy="627380"/>
          </a:xfrm>
          <a:prstGeom prst="rect">
            <a:avLst/>
          </a:prstGeom>
        </p:spPr>
      </p:pic>
      <p:pic>
        <p:nvPicPr>
          <p:cNvPr id="16" name="图片 15"/>
          <p:cNvPicPr>
            <a:picLocks noChangeAspect="1"/>
          </p:cNvPicPr>
          <p:nvPr/>
        </p:nvPicPr>
        <p:blipFill rotWithShape="1">
          <a:blip r:embed="rId2"/>
          <a:srcRect/>
          <a:stretch>
            <a:fillRect/>
          </a:stretch>
        </p:blipFill>
        <p:spPr>
          <a:xfrm>
            <a:off x="3721322" y="1720770"/>
            <a:ext cx="4742781" cy="3337006"/>
          </a:xfrm>
          <a:prstGeom prst="rect">
            <a:avLst/>
          </a:prstGeom>
        </p:spPr>
      </p:pic>
      <p:pic>
        <p:nvPicPr>
          <p:cNvPr id="6" name="图片 5"/>
          <p:cNvPicPr>
            <a:picLocks noChangeAspect="1"/>
          </p:cNvPicPr>
          <p:nvPr/>
        </p:nvPicPr>
        <p:blipFill rotWithShape="1">
          <a:blip r:embed="rId3"/>
          <a:srcRect/>
          <a:stretch>
            <a:fillRect/>
          </a:stretch>
        </p:blipFill>
        <p:spPr>
          <a:xfrm>
            <a:off x="695325" y="1947410"/>
            <a:ext cx="2954557" cy="2954557"/>
          </a:xfrm>
          <a:prstGeom prst="rect">
            <a:avLst/>
          </a:prstGeom>
        </p:spPr>
      </p:pic>
      <p:pic>
        <p:nvPicPr>
          <p:cNvPr id="8" name="图片 7"/>
          <p:cNvPicPr>
            <a:picLocks noChangeAspect="1"/>
          </p:cNvPicPr>
          <p:nvPr/>
        </p:nvPicPr>
        <p:blipFill rotWithShape="1">
          <a:blip r:embed="rId4"/>
          <a:srcRect/>
          <a:stretch>
            <a:fillRect/>
          </a:stretch>
        </p:blipFill>
        <p:spPr>
          <a:xfrm>
            <a:off x="8542118" y="1947410"/>
            <a:ext cx="2954557" cy="2954557"/>
          </a:xfrm>
          <a:prstGeom prst="rect">
            <a:avLst/>
          </a:prstGeom>
        </p:spPr>
      </p:pic>
      <p:sp>
        <p:nvSpPr>
          <p:cNvPr id="9" name="矩形 8"/>
          <p:cNvSpPr/>
          <p:nvPr/>
        </p:nvSpPr>
        <p:spPr>
          <a:xfrm>
            <a:off x="3727447" y="1714500"/>
            <a:ext cx="4755931" cy="3343275"/>
          </a:xfrm>
          <a:prstGeom prst="rect">
            <a:avLst/>
          </a:prstGeom>
          <a:solidFill>
            <a:srgbClr val="474B4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yriad Pro" panose="020B0503030403020204" pitchFamily="34" charset="0"/>
            </a:endParaRPr>
          </a:p>
        </p:txBody>
      </p:sp>
      <p:sp>
        <p:nvSpPr>
          <p:cNvPr id="10" name="椭圆 9"/>
          <p:cNvSpPr/>
          <p:nvPr/>
        </p:nvSpPr>
        <p:spPr>
          <a:xfrm>
            <a:off x="5504815" y="2493645"/>
            <a:ext cx="1181735" cy="1181735"/>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4000">
                <a:cs typeface="Myriad Pro" panose="020B0503030403020204" pitchFamily="34" charset="0"/>
              </a:rPr>
              <a:t>02</a:t>
            </a:r>
            <a:endParaRPr kumimoji="1" lang="en-US" altLang="zh-CN" sz="4000">
              <a:cs typeface="Myriad Pro" panose="020B0503030403020204" pitchFamily="34" charset="0"/>
            </a:endParaRPr>
          </a:p>
        </p:txBody>
      </p:sp>
      <p:sp>
        <p:nvSpPr>
          <p:cNvPr id="3" name="文本框 2"/>
          <p:cNvSpPr txBox="1"/>
          <p:nvPr/>
        </p:nvSpPr>
        <p:spPr>
          <a:xfrm>
            <a:off x="4283075" y="3911600"/>
            <a:ext cx="3625215" cy="521970"/>
          </a:xfrm>
          <a:prstGeom prst="rect">
            <a:avLst/>
          </a:prstGeom>
          <a:noFill/>
        </p:spPr>
        <p:txBody>
          <a:bodyPr wrap="square" rtlCol="0" anchor="t">
            <a:spAutoFit/>
          </a:bodyPr>
          <a:p>
            <a:pPr algn="ctr"/>
            <a:r>
              <a:rPr kumimoji="1" lang="en-US" altLang="zh-CN" sz="2800" b="1" dirty="0">
                <a:solidFill>
                  <a:schemeClr val="bg1"/>
                </a:solidFill>
                <a:latin typeface="Myriad Pro Light" panose="020B0403030403020204" charset="0"/>
                <a:cs typeface="Myriad Pro" panose="020B0503030403020204" pitchFamily="34" charset="0"/>
                <a:sym typeface="+mn-ea"/>
              </a:rPr>
              <a:t>Solution Introduction</a:t>
            </a:r>
            <a:endParaRPr kumimoji="1" lang="en-US" altLang="zh-CN" sz="2800" b="1" dirty="0" smtClean="0">
              <a:solidFill>
                <a:schemeClr val="bg1"/>
              </a:solidFill>
              <a:latin typeface="Myriad Pro Light" panose="020B0403030403020204" charset="0"/>
              <a:cs typeface="Myriad Pro" panose="020B0503030403020204" pitchFamily="34" charset="0"/>
              <a:sym typeface="+mn-ea"/>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4"/>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921611" y="-1"/>
            <a:ext cx="1971393" cy="1826292"/>
          </a:xfrm>
          <a:custGeom>
            <a:avLst/>
            <a:gdLst>
              <a:gd name="connsiteX0" fmla="*/ 0 w 1971393"/>
              <a:gd name="connsiteY0" fmla="*/ 0 h 1826292"/>
              <a:gd name="connsiteX1" fmla="*/ 85151 w 1971393"/>
              <a:gd name="connsiteY1" fmla="*/ 0 h 1826292"/>
              <a:gd name="connsiteX2" fmla="*/ 1886243 w 1971393"/>
              <a:gd name="connsiteY2" fmla="*/ 0 h 1826292"/>
              <a:gd name="connsiteX3" fmla="*/ 1971393 w 1971393"/>
              <a:gd name="connsiteY3" fmla="*/ 0 h 1826292"/>
              <a:gd name="connsiteX4" fmla="*/ 1971392 w 1971393"/>
              <a:gd name="connsiteY4" fmla="*/ 879146 h 1826292"/>
              <a:gd name="connsiteX5" fmla="*/ 985695 w 1971393"/>
              <a:gd name="connsiteY5" fmla="*/ 1826292 h 1826292"/>
              <a:gd name="connsiteX6" fmla="*/ 985697 w 1971393"/>
              <a:gd name="connsiteY6" fmla="*/ 1826291 h 1826292"/>
              <a:gd name="connsiteX7" fmla="*/ 0 w 1971393"/>
              <a:gd name="connsiteY7" fmla="*/ 879145 h 182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393" h="1826292">
                <a:moveTo>
                  <a:pt x="0" y="0"/>
                </a:moveTo>
                <a:lnTo>
                  <a:pt x="85151" y="0"/>
                </a:lnTo>
                <a:lnTo>
                  <a:pt x="1886243" y="0"/>
                </a:lnTo>
                <a:lnTo>
                  <a:pt x="1971393" y="0"/>
                </a:lnTo>
                <a:lnTo>
                  <a:pt x="1971392" y="879146"/>
                </a:lnTo>
                <a:cubicBezTo>
                  <a:pt x="1971392" y="1402240"/>
                  <a:pt x="1530081" y="1826292"/>
                  <a:pt x="985695" y="1826292"/>
                </a:cubicBezTo>
                <a:lnTo>
                  <a:pt x="985697" y="1826291"/>
                </a:lnTo>
                <a:cubicBezTo>
                  <a:pt x="441311" y="1826291"/>
                  <a:pt x="0" y="1402239"/>
                  <a:pt x="0" y="879145"/>
                </a:cubicBez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91706" y="559203"/>
            <a:ext cx="1430655" cy="706755"/>
          </a:xfrm>
          <a:prstGeom prst="rect">
            <a:avLst/>
          </a:prstGeom>
          <a:noFill/>
        </p:spPr>
        <p:txBody>
          <a:bodyPr wrap="none" rtlCol="0">
            <a:spAutoFit/>
          </a:bodyPr>
          <a:lstStyle/>
          <a:p>
            <a:r>
              <a:rPr lang="en-US" altLang="zh-CN" sz="4000" dirty="0">
                <a:solidFill>
                  <a:schemeClr val="bg1"/>
                </a:solidFill>
                <a:latin typeface="Myriad Pro" panose="020B0503030403020204" pitchFamily="34" charset="0"/>
                <a:ea typeface="汉仪中宋S" panose="00020600040101010101" pitchFamily="18" charset="-122"/>
              </a:rPr>
              <a:t>LOGO</a:t>
            </a:r>
            <a:endParaRPr lang="en-US" altLang="zh-CN" sz="4000" dirty="0">
              <a:solidFill>
                <a:schemeClr val="bg1"/>
              </a:solidFill>
              <a:latin typeface="Myriad Pro" panose="020B0503030403020204" pitchFamily="34" charset="0"/>
              <a:ea typeface="汉仪中宋S" panose="00020600040101010101" pitchFamily="18" charset="-122"/>
            </a:endParaRPr>
          </a:p>
        </p:txBody>
      </p:sp>
      <p:pic>
        <p:nvPicPr>
          <p:cNvPr id="3" name="图片 2" descr="买东西"/>
          <p:cNvPicPr>
            <a:picLocks noChangeAspect="1"/>
          </p:cNvPicPr>
          <p:nvPr/>
        </p:nvPicPr>
        <p:blipFill>
          <a:blip r:embed="rId1"/>
          <a:srcRect/>
          <a:stretch>
            <a:fillRect/>
          </a:stretch>
        </p:blipFill>
        <p:spPr>
          <a:xfrm>
            <a:off x="0" y="0"/>
            <a:ext cx="12234545" cy="3459480"/>
          </a:xfrm>
          <a:prstGeom prst="rect">
            <a:avLst/>
          </a:prstGeom>
        </p:spPr>
      </p:pic>
      <p:cxnSp>
        <p:nvCxnSpPr>
          <p:cNvPr id="9" name="直接连接符 8"/>
          <p:cNvCxnSpPr/>
          <p:nvPr/>
        </p:nvCxnSpPr>
        <p:spPr>
          <a:xfrm>
            <a:off x="2540" y="3481705"/>
            <a:ext cx="12204000" cy="0"/>
          </a:xfrm>
          <a:prstGeom prst="line">
            <a:avLst/>
          </a:prstGeom>
          <a:ln w="63500">
            <a:solidFill>
              <a:srgbClr val="7AC143"/>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435985" y="1624965"/>
            <a:ext cx="5253990" cy="720000"/>
          </a:xfrm>
          <a:prstGeom prst="rect">
            <a:avLst/>
          </a:prstGeom>
          <a:solidFill>
            <a:srgbClr val="474B4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000" b="1">
                <a:latin typeface="Myriad Pro Light" panose="020B0403030403020204" charset="0"/>
                <a:cs typeface="Myriad Pro" panose="020B0503030403020204" pitchFamily="34" charset="0"/>
              </a:rPr>
              <a:t>Consumption Management</a:t>
            </a:r>
            <a:endParaRPr lang="en-US" altLang="zh-CN" sz="3000" b="1">
              <a:latin typeface="Myriad Pro Light" panose="020B0403030403020204" charset="0"/>
              <a:cs typeface="Myriad Pro" panose="020B0503030403020204" pitchFamily="34" charset="0"/>
            </a:endParaRPr>
          </a:p>
        </p:txBody>
      </p:sp>
      <p:sp>
        <p:nvSpPr>
          <p:cNvPr id="14" name="文本框 13"/>
          <p:cNvSpPr txBox="1"/>
          <p:nvPr/>
        </p:nvSpPr>
        <p:spPr>
          <a:xfrm>
            <a:off x="4023360" y="3864610"/>
            <a:ext cx="7606030" cy="922020"/>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Light" panose="020B0403030403020204" charset="0"/>
              </a:rPr>
              <a:t>ZKBioSecurity </a:t>
            </a:r>
            <a:r>
              <a:rPr lang="en-US" altLang="zh-CN" dirty="0">
                <a:solidFill>
                  <a:srgbClr val="474B4F"/>
                </a:solidFill>
                <a:latin typeface="Myriad Pro Light" panose="020B0403030403020204" charset="0"/>
                <a:cs typeface="Myriad Pro Light" panose="020B0403030403020204" charset="0"/>
              </a:rPr>
              <a:t>C</a:t>
            </a:r>
            <a:r>
              <a:rPr lang="zh-CN" altLang="en-US" dirty="0">
                <a:solidFill>
                  <a:srgbClr val="474B4F"/>
                </a:solidFill>
                <a:latin typeface="Myriad Pro Light" panose="020B0403030403020204" charset="0"/>
                <a:cs typeface="Myriad Pro Light" panose="020B0403030403020204" charset="0"/>
              </a:rPr>
              <a:t>onsumption is a desktop-based restaurant management software module designed to o</a:t>
            </a:r>
            <a:r>
              <a:rPr lang="en-US" altLang="zh-CN" dirty="0">
                <a:solidFill>
                  <a:srgbClr val="474B4F"/>
                </a:solidFill>
                <a:latin typeface="Myriad Pro Light" panose="020B0403030403020204" charset="0"/>
                <a:cs typeface="Myriad Pro Light" panose="020B0403030403020204" charset="0"/>
              </a:rPr>
              <a:t>ff</a:t>
            </a:r>
            <a:r>
              <a:rPr lang="zh-CN" altLang="en-US" dirty="0">
                <a:solidFill>
                  <a:srgbClr val="474B4F"/>
                </a:solidFill>
                <a:latin typeface="Myriad Pro Light" panose="020B0403030403020204" charset="0"/>
                <a:cs typeface="Myriad Pro Light" panose="020B0403030403020204" charset="0"/>
              </a:rPr>
              <a:t>er restaurants all necessary and useful tools to </a:t>
            </a:r>
            <a:r>
              <a:rPr lang="zh-CN" altLang="en-US" b="1" dirty="0">
                <a:solidFill>
                  <a:srgbClr val="7AC143"/>
                </a:solidFill>
                <a:latin typeface="Myriad Pro Light" panose="020B0403030403020204" charset="0"/>
                <a:cs typeface="Myriad Pro Light" panose="020B0403030403020204" charset="0"/>
              </a:rPr>
              <a:t>speed up service and increase </a:t>
            </a:r>
            <a:r>
              <a:rPr lang="en-GB" altLang="zh-CN" b="1" dirty="0">
                <a:solidFill>
                  <a:srgbClr val="7AC143"/>
                </a:solidFill>
                <a:latin typeface="Myriad Pro Light" panose="020B0403030403020204" charset="0"/>
                <a:cs typeface="Myriad Pro Light" panose="020B0403030403020204" charset="0"/>
              </a:rPr>
              <a:t>efficiency </a:t>
            </a:r>
            <a:r>
              <a:rPr lang="zh-CN" altLang="en-US" b="1" dirty="0">
                <a:solidFill>
                  <a:srgbClr val="7AC143"/>
                </a:solidFill>
                <a:latin typeface="Myriad Pro Light" panose="020B0403030403020204" charset="0"/>
                <a:cs typeface="Myriad Pro Light" panose="020B0403030403020204" charset="0"/>
              </a:rPr>
              <a:t>of operation</a:t>
            </a:r>
            <a:r>
              <a:rPr lang="zh-CN" altLang="en-US" dirty="0">
                <a:solidFill>
                  <a:srgbClr val="474B4F"/>
                </a:solidFill>
                <a:latin typeface="Myriad Pro Light" panose="020B0403030403020204" charset="0"/>
                <a:cs typeface="Myriad Pro Light" panose="020B0403030403020204" charset="0"/>
              </a:rPr>
              <a:t>. </a:t>
            </a:r>
            <a:endParaRPr lang="zh-CN" altLang="en-US" dirty="0">
              <a:solidFill>
                <a:srgbClr val="474B4F"/>
              </a:solidFill>
              <a:latin typeface="Myriad Pro Light" panose="020B0403030403020204" charset="0"/>
              <a:cs typeface="Myriad Pro Light" panose="020B0403030403020204" charset="0"/>
            </a:endParaRPr>
          </a:p>
        </p:txBody>
      </p:sp>
      <p:sp>
        <p:nvSpPr>
          <p:cNvPr id="15" name="文本框 14"/>
          <p:cNvSpPr txBox="1"/>
          <p:nvPr/>
        </p:nvSpPr>
        <p:spPr>
          <a:xfrm>
            <a:off x="2298065" y="5007610"/>
            <a:ext cx="9452610" cy="1198880"/>
          </a:xfrm>
          <a:prstGeom prst="rect">
            <a:avLst/>
          </a:prstGeom>
          <a:noFill/>
        </p:spPr>
        <p:txBody>
          <a:bodyPr wrap="square" rtlCol="0" anchor="t">
            <a:spAutoFit/>
          </a:bodyPr>
          <a:lstStyle/>
          <a:p>
            <a:r>
              <a:rPr lang="zh-CN" altLang="en-US" dirty="0">
                <a:solidFill>
                  <a:srgbClr val="474B4F"/>
                </a:solidFill>
                <a:latin typeface="Myriad Pro Light" panose="020B0403030403020204" charset="0"/>
                <a:cs typeface="Myriad Pro" panose="020B0503030403020204" pitchFamily="34" charset="0"/>
              </a:rPr>
              <a:t>The customizable options offered in the system </a:t>
            </a:r>
            <a:r>
              <a:rPr lang="en-US" altLang="zh-CN" dirty="0">
                <a:solidFill>
                  <a:srgbClr val="474B4F"/>
                </a:solidFill>
                <a:latin typeface="Myriad Pro Light" panose="020B0403030403020204" charset="0"/>
                <a:cs typeface="Myriad Pro" panose="020B0503030403020204" pitchFamily="34" charset="0"/>
              </a:rPr>
              <a:t>are</a:t>
            </a:r>
            <a:r>
              <a:rPr lang="zh-CN" altLang="en-US" dirty="0">
                <a:solidFill>
                  <a:srgbClr val="474B4F"/>
                </a:solidFill>
                <a:latin typeface="Myriad Pro Light" panose="020B0403030403020204" charset="0"/>
                <a:cs typeface="Myriad Pro" panose="020B0503030403020204" pitchFamily="34" charset="0"/>
              </a:rPr>
              <a:t> </a:t>
            </a:r>
            <a:r>
              <a:rPr lang="zh-CN" altLang="en-US" b="1" dirty="0">
                <a:solidFill>
                  <a:srgbClr val="7AC143"/>
                </a:solidFill>
                <a:latin typeface="Myriad Pro Light" panose="020B0403030403020204" charset="0"/>
                <a:cs typeface="Myriad Pro" panose="020B0503030403020204" pitchFamily="34" charset="0"/>
              </a:rPr>
              <a:t>ideal for any restaurant type</a:t>
            </a:r>
            <a:r>
              <a:rPr lang="zh-CN" altLang="en-US" dirty="0">
                <a:solidFill>
                  <a:srgbClr val="474B4F"/>
                </a:solidFill>
                <a:latin typeface="Myriad Pro Light" panose="020B0403030403020204" charset="0"/>
                <a:cs typeface="Myriad Pro" panose="020B0503030403020204" pitchFamily="34" charset="0"/>
              </a:rPr>
              <a:t> including fine dining restaurants, bistros, fast food chains, cafes,  etc.</a:t>
            </a:r>
            <a:endParaRPr lang="zh-CN" altLang="en-US" dirty="0">
              <a:solidFill>
                <a:srgbClr val="474B4F"/>
              </a:solidFill>
              <a:latin typeface="Myriad Pro Light" panose="020B0403030403020204" charset="0"/>
              <a:cs typeface="Myriad Pro" panose="020B0503030403020204" pitchFamily="34" charset="0"/>
            </a:endParaRPr>
          </a:p>
          <a:p>
            <a:r>
              <a:rPr lang="zh-CN" altLang="en-US" dirty="0">
                <a:solidFill>
                  <a:srgbClr val="474B4F"/>
                </a:solidFill>
                <a:latin typeface="Myriad Pro Light" panose="020B0403030403020204" charset="0"/>
                <a:cs typeface="Myriad Pro" panose="020B0503030403020204" pitchFamily="34" charset="0"/>
                <a:sym typeface="+mn-ea"/>
              </a:rPr>
              <a:t>ZKBioSecurity consumption module </a:t>
            </a:r>
            <a:r>
              <a:rPr lang="zh-CN" altLang="en-US" b="1" dirty="0">
                <a:solidFill>
                  <a:srgbClr val="7AC143"/>
                </a:solidFill>
                <a:latin typeface="Myriad Pro Light" panose="020B0403030403020204" charset="0"/>
                <a:cs typeface="Myriad Pro" panose="020B0503030403020204" pitchFamily="34" charset="0"/>
                <a:sym typeface="+mn-ea"/>
              </a:rPr>
              <a:t>helps staff </a:t>
            </a:r>
            <a:r>
              <a:rPr lang="en-US" altLang="zh-CN" b="1" dirty="0">
                <a:solidFill>
                  <a:srgbClr val="7AC143"/>
                </a:solidFill>
                <a:latin typeface="Myriad Pro Light" panose="020B0403030403020204" charset="0"/>
                <a:cs typeface="Myriad Pro" panose="020B0503030403020204" pitchFamily="34" charset="0"/>
                <a:sym typeface="+mn-ea"/>
              </a:rPr>
              <a:t>members</a:t>
            </a:r>
            <a:r>
              <a:rPr lang="zh-CN" altLang="en-US" b="1" dirty="0">
                <a:solidFill>
                  <a:srgbClr val="7AC143"/>
                </a:solidFill>
                <a:latin typeface="Myriad Pro Light" panose="020B0403030403020204" charset="0"/>
                <a:cs typeface="Myriad Pro" panose="020B0503030403020204" pitchFamily="34" charset="0"/>
                <a:sym typeface="+mn-ea"/>
              </a:rPr>
              <a:t> to complete their tasks efficiently</a:t>
            </a:r>
            <a:r>
              <a:rPr lang="zh-CN" altLang="en-US" dirty="0">
                <a:solidFill>
                  <a:srgbClr val="474B4F"/>
                </a:solidFill>
                <a:latin typeface="Myriad Pro Light" panose="020B0403030403020204" charset="0"/>
                <a:cs typeface="Myriad Pro" panose="020B0503030403020204" pitchFamily="34" charset="0"/>
                <a:sym typeface="+mn-ea"/>
              </a:rPr>
              <a:t> in line with their operational style and business.</a:t>
            </a:r>
            <a:endParaRPr lang="zh-CN" altLang="en-US" dirty="0">
              <a:solidFill>
                <a:srgbClr val="474B4F"/>
              </a:solidFill>
              <a:latin typeface="Myriad Pro Light" panose="020B0403030403020204" charset="0"/>
              <a:cs typeface="Myriad Pro" panose="020B0503030403020204" pitchFamily="34" charset="0"/>
              <a:sym typeface="+mn-ea"/>
            </a:endParaRPr>
          </a:p>
        </p:txBody>
      </p:sp>
      <p:grpSp>
        <p:nvGrpSpPr>
          <p:cNvPr id="27" name="组合 26"/>
          <p:cNvGrpSpPr/>
          <p:nvPr/>
        </p:nvGrpSpPr>
        <p:grpSpPr>
          <a:xfrm>
            <a:off x="902335" y="5109210"/>
            <a:ext cx="1029970" cy="772160"/>
            <a:chOff x="8530" y="3163"/>
            <a:chExt cx="1622" cy="1216"/>
          </a:xfrm>
        </p:grpSpPr>
        <p:sp>
          <p:nvSpPr>
            <p:cNvPr id="28" name="椭圆 27"/>
            <p:cNvSpPr/>
            <p:nvPr/>
          </p:nvSpPr>
          <p:spPr>
            <a:xfrm>
              <a:off x="8775" y="3204"/>
              <a:ext cx="1134" cy="1134"/>
            </a:xfrm>
            <a:prstGeom prst="ellipse">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yriad Pro" panose="020B0503030403020204" pitchFamily="34" charset="0"/>
              </a:endParaRPr>
            </a:p>
          </p:txBody>
        </p:sp>
        <p:pic>
          <p:nvPicPr>
            <p:cNvPr id="29" name="图片 28"/>
            <p:cNvPicPr>
              <a:picLocks noChangeAspect="1"/>
            </p:cNvPicPr>
            <p:nvPr/>
          </p:nvPicPr>
          <p:blipFill>
            <a:blip r:embed="rId2">
              <a:clrChange>
                <a:clrFrom>
                  <a:srgbClr val="6AB833">
                    <a:alpha val="100000"/>
                  </a:srgbClr>
                </a:clrFrom>
                <a:clrTo>
                  <a:srgbClr val="6AB833">
                    <a:alpha val="100000"/>
                    <a:alpha val="0"/>
                  </a:srgbClr>
                </a:clrTo>
              </a:clrChange>
            </a:blip>
            <a:srcRect b="-10838"/>
            <a:stretch>
              <a:fillRect/>
            </a:stretch>
          </p:blipFill>
          <p:spPr>
            <a:xfrm>
              <a:off x="8530" y="3163"/>
              <a:ext cx="1623" cy="1217"/>
            </a:xfrm>
            <a:prstGeom prst="rect">
              <a:avLst/>
            </a:prstGeom>
          </p:spPr>
        </p:pic>
      </p:grpSp>
      <p:pic>
        <p:nvPicPr>
          <p:cNvPr id="31" name="图片 30"/>
          <p:cNvPicPr>
            <a:picLocks noChangeAspect="1"/>
          </p:cNvPicPr>
          <p:nvPr/>
        </p:nvPicPr>
        <p:blipFill>
          <a:blip r:embed="rId3">
            <a:clrChange>
              <a:clrFrom>
                <a:srgbClr val="FFFFFF">
                  <a:alpha val="100000"/>
                </a:srgbClr>
              </a:clrFrom>
              <a:clrTo>
                <a:srgbClr val="FFFFFF">
                  <a:alpha val="100000"/>
                  <a:alpha val="0"/>
                </a:srgbClr>
              </a:clrTo>
            </a:clrChange>
          </a:blip>
          <a:srcRect/>
          <a:stretch>
            <a:fillRect/>
          </a:stretch>
        </p:blipFill>
        <p:spPr>
          <a:xfrm>
            <a:off x="665480" y="3864610"/>
            <a:ext cx="3357880" cy="772160"/>
          </a:xfrm>
          <a:prstGeom prst="round2DiagRect">
            <a:avLst/>
          </a:prstGeom>
        </p:spPr>
      </p:pic>
      <p:pic>
        <p:nvPicPr>
          <p:cNvPr id="6" name="图片 5" descr="企业logo2"/>
          <p:cNvPicPr>
            <a:picLocks noChangeAspect="1"/>
          </p:cNvPicPr>
          <p:nvPr/>
        </p:nvPicPr>
        <p:blipFill>
          <a:blip r:embed="rId4"/>
          <a:stretch>
            <a:fillRect/>
          </a:stretch>
        </p:blipFill>
        <p:spPr>
          <a:xfrm>
            <a:off x="10329545" y="67310"/>
            <a:ext cx="1511935" cy="538480"/>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965003" y="803789"/>
            <a:ext cx="1218219" cy="461665"/>
          </a:xfrm>
          <a:prstGeom prst="rect">
            <a:avLst/>
          </a:prstGeom>
          <a:noFill/>
        </p:spPr>
        <p:txBody>
          <a:bodyPr wrap="none" rtlCol="0">
            <a:spAutoFit/>
          </a:bodyPr>
          <a:lstStyle/>
          <a:p>
            <a:pPr algn="l"/>
            <a:r>
              <a:rPr lang="en-US" altLang="zh-CN" sz="2400" dirty="0">
                <a:latin typeface="Myriad Pro" panose="020B0503030403020204" pitchFamily="34" charset="0"/>
                <a:cs typeface="Myriad Pro" panose="020B0503030403020204" pitchFamily="34" charset="0"/>
              </a:rPr>
              <a:t>Benefits</a:t>
            </a:r>
            <a:endParaRPr lang="en-US" altLang="zh-CN" sz="2400" dirty="0">
              <a:latin typeface="Myriad Pro" panose="020B0503030403020204" pitchFamily="34" charset="0"/>
              <a:cs typeface="Myriad Pro" panose="020B0503030403020204" pitchFamily="34" charset="0"/>
              <a:sym typeface="Arial" panose="020B0604020202020204" pitchFamily="34" charset="0"/>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3657" y="67940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sp>
        <p:nvSpPr>
          <p:cNvPr id="3" name="矩形 2"/>
          <p:cNvSpPr/>
          <p:nvPr/>
        </p:nvSpPr>
        <p:spPr>
          <a:xfrm>
            <a:off x="917575" y="3077845"/>
            <a:ext cx="10859135" cy="1376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26185" y="2225040"/>
            <a:ext cx="2225675" cy="3772535"/>
            <a:chOff x="2900" y="3504"/>
            <a:chExt cx="3505" cy="5941"/>
          </a:xfrm>
        </p:grpSpPr>
        <p:sp>
          <p:nvSpPr>
            <p:cNvPr id="2" name="矩形 1"/>
            <p:cNvSpPr/>
            <p:nvPr/>
          </p:nvSpPr>
          <p:spPr>
            <a:xfrm>
              <a:off x="2900" y="3504"/>
              <a:ext cx="3505" cy="5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1"/>
            <a:srcRect/>
            <a:stretch>
              <a:fillRect/>
            </a:stretch>
          </p:blipFill>
          <p:spPr>
            <a:xfrm>
              <a:off x="3735" y="3899"/>
              <a:ext cx="1835" cy="1835"/>
            </a:xfrm>
            <a:custGeom>
              <a:avLst/>
              <a:gdLst>
                <a:gd name="connsiteX0" fmla="*/ 870518 w 1741036"/>
                <a:gd name="connsiteY0" fmla="*/ 0 h 1741036"/>
                <a:gd name="connsiteX1" fmla="*/ 1741036 w 1741036"/>
                <a:gd name="connsiteY1" fmla="*/ 870518 h 1741036"/>
                <a:gd name="connsiteX2" fmla="*/ 870518 w 1741036"/>
                <a:gd name="connsiteY2" fmla="*/ 1741036 h 1741036"/>
                <a:gd name="connsiteX3" fmla="*/ 0 w 1741036"/>
                <a:gd name="connsiteY3" fmla="*/ 870518 h 1741036"/>
                <a:gd name="connsiteX4" fmla="*/ 870518 w 1741036"/>
                <a:gd name="connsiteY4" fmla="*/ 0 h 17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036" h="1741036">
                  <a:moveTo>
                    <a:pt x="870518" y="0"/>
                  </a:moveTo>
                  <a:cubicBezTo>
                    <a:pt x="1351292" y="0"/>
                    <a:pt x="1741036" y="389744"/>
                    <a:pt x="1741036" y="870518"/>
                  </a:cubicBezTo>
                  <a:cubicBezTo>
                    <a:pt x="1741036" y="1351292"/>
                    <a:pt x="1351292" y="1741036"/>
                    <a:pt x="870518" y="1741036"/>
                  </a:cubicBezTo>
                  <a:cubicBezTo>
                    <a:pt x="389744" y="1741036"/>
                    <a:pt x="0" y="1351292"/>
                    <a:pt x="0" y="870518"/>
                  </a:cubicBezTo>
                  <a:cubicBezTo>
                    <a:pt x="0" y="389744"/>
                    <a:pt x="389744" y="0"/>
                    <a:pt x="870518" y="0"/>
                  </a:cubicBezTo>
                  <a:close/>
                </a:path>
              </a:pathLst>
            </a:custGeom>
          </p:spPr>
        </p:pic>
        <p:sp>
          <p:nvSpPr>
            <p:cNvPr id="25" name="文本框 24"/>
            <p:cNvSpPr txBox="1"/>
            <p:nvPr/>
          </p:nvSpPr>
          <p:spPr>
            <a:xfrm>
              <a:off x="2996" y="5909"/>
              <a:ext cx="3407" cy="3052"/>
            </a:xfrm>
            <a:prstGeom prst="rect">
              <a:avLst/>
            </a:prstGeom>
            <a:noFill/>
          </p:spPr>
          <p:txBody>
            <a:bodyPr wrap="square" rtlCol="0">
              <a:spAutoFit/>
            </a:bodyPr>
            <a:lstStyle/>
            <a:p>
              <a:pPr algn="l"/>
              <a:r>
                <a:rPr sz="1600" b="1" dirty="0">
                  <a:latin typeface="Myriad Pro Light" panose="020B0403030403020204" charset="0"/>
                  <a:ea typeface="汉仪中黑S" panose="00020600040101010101" pitchFamily="18" charset="-122"/>
                  <a:cs typeface="Myriad Pro" panose="020B0503030403020204" pitchFamily="34" charset="0"/>
                </a:rPr>
                <a:t>Support</a:t>
              </a:r>
              <a:r>
                <a:rPr lang="en-US" sz="1600" b="1" dirty="0">
                  <a:latin typeface="Myriad Pro Light" panose="020B0403030403020204" charset="0"/>
                  <a:ea typeface="汉仪中黑S" panose="00020600040101010101" pitchFamily="18" charset="-122"/>
                  <a:cs typeface="Myriad Pro" panose="020B0503030403020204" pitchFamily="34" charset="0"/>
                </a:rPr>
                <a:t>s</a:t>
              </a:r>
              <a:r>
                <a:rPr sz="1600" b="1" dirty="0">
                  <a:latin typeface="Myriad Pro Light" panose="020B0403030403020204" charset="0"/>
                  <a:ea typeface="汉仪中黑S" panose="00020600040101010101" pitchFamily="18" charset="-122"/>
                  <a:cs typeface="Myriad Pro" panose="020B0503030403020204" pitchFamily="34" charset="0"/>
                </a:rPr>
                <a:t> multiple consumption reports</a:t>
              </a:r>
              <a:endParaRPr sz="1600" b="1" dirty="0">
                <a:latin typeface="Myriad Pro Light" panose="020B0403030403020204" charset="0"/>
                <a:ea typeface="汉仪中黑S" panose="00020600040101010101" pitchFamily="18" charset="-122"/>
                <a:cs typeface="Myriad Pro" panose="020B0503030403020204" pitchFamily="34" charset="0"/>
              </a:endParaRPr>
            </a:p>
            <a:p>
              <a:pPr algn="l"/>
              <a:endParaRPr sz="1600" b="1" dirty="0">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-Personal Consumption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-Department Summary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-Restaurant Summary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-Device Summary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-Income And Expenses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rPr>
                <a:t>-Meal Summary report</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endParaRPr>
            </a:p>
          </p:txBody>
        </p:sp>
      </p:grpSp>
      <p:grpSp>
        <p:nvGrpSpPr>
          <p:cNvPr id="9" name="组合 8"/>
          <p:cNvGrpSpPr/>
          <p:nvPr/>
        </p:nvGrpSpPr>
        <p:grpSpPr>
          <a:xfrm>
            <a:off x="3891915" y="2202815"/>
            <a:ext cx="2226310" cy="3772535"/>
            <a:chOff x="7889" y="3504"/>
            <a:chExt cx="3506" cy="5941"/>
          </a:xfrm>
        </p:grpSpPr>
        <p:sp>
          <p:nvSpPr>
            <p:cNvPr id="10" name="矩形 9"/>
            <p:cNvSpPr/>
            <p:nvPr/>
          </p:nvSpPr>
          <p:spPr>
            <a:xfrm>
              <a:off x="7889" y="3504"/>
              <a:ext cx="3505" cy="5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srcRect/>
            <a:stretch>
              <a:fillRect/>
            </a:stretch>
          </p:blipFill>
          <p:spPr>
            <a:xfrm>
              <a:off x="8618" y="3769"/>
              <a:ext cx="1964" cy="1964"/>
            </a:xfrm>
            <a:custGeom>
              <a:avLst/>
              <a:gdLst>
                <a:gd name="connsiteX0" fmla="*/ 623686 w 1247372"/>
                <a:gd name="connsiteY0" fmla="*/ 0 h 1247372"/>
                <a:gd name="connsiteX1" fmla="*/ 1247372 w 1247372"/>
                <a:gd name="connsiteY1" fmla="*/ 623686 h 1247372"/>
                <a:gd name="connsiteX2" fmla="*/ 623686 w 1247372"/>
                <a:gd name="connsiteY2" fmla="*/ 1247372 h 1247372"/>
                <a:gd name="connsiteX3" fmla="*/ 0 w 1247372"/>
                <a:gd name="connsiteY3" fmla="*/ 623686 h 1247372"/>
                <a:gd name="connsiteX4" fmla="*/ 623686 w 1247372"/>
                <a:gd name="connsiteY4" fmla="*/ 0 h 124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372" h="1247372">
                  <a:moveTo>
                    <a:pt x="623686" y="0"/>
                  </a:moveTo>
                  <a:cubicBezTo>
                    <a:pt x="968138" y="0"/>
                    <a:pt x="1247372" y="279234"/>
                    <a:pt x="1247372" y="623686"/>
                  </a:cubicBezTo>
                  <a:cubicBezTo>
                    <a:pt x="1247372" y="968138"/>
                    <a:pt x="968138" y="1247372"/>
                    <a:pt x="623686" y="1247372"/>
                  </a:cubicBezTo>
                  <a:cubicBezTo>
                    <a:pt x="279234" y="1247372"/>
                    <a:pt x="0" y="968138"/>
                    <a:pt x="0" y="623686"/>
                  </a:cubicBezTo>
                  <a:cubicBezTo>
                    <a:pt x="0" y="279234"/>
                    <a:pt x="279234" y="0"/>
                    <a:pt x="623686" y="0"/>
                  </a:cubicBezTo>
                  <a:close/>
                </a:path>
              </a:pathLst>
            </a:custGeom>
          </p:spPr>
        </p:pic>
        <p:sp>
          <p:nvSpPr>
            <p:cNvPr id="27" name="文本框 26"/>
            <p:cNvSpPr txBox="1"/>
            <p:nvPr/>
          </p:nvSpPr>
          <p:spPr>
            <a:xfrm>
              <a:off x="7898" y="5909"/>
              <a:ext cx="3497" cy="2955"/>
            </a:xfrm>
            <a:prstGeom prst="rect">
              <a:avLst/>
            </a:prstGeom>
            <a:noFill/>
          </p:spPr>
          <p:txBody>
            <a:bodyPr wrap="square" rtlCol="0">
              <a:spAutoFit/>
            </a:bodyPr>
            <a:lstStyle/>
            <a:p>
              <a:pPr algn="l"/>
              <a:r>
                <a:rPr lang="en-US" altLang="zh-CN" sz="1600" b="1" dirty="0">
                  <a:latin typeface="Myriad Pro Light" panose="020B0403030403020204" charset="0"/>
                  <a:ea typeface="汉仪中黑S" panose="00020600040101010101" pitchFamily="18" charset="-122"/>
                  <a:cs typeface="Myriad Pro" panose="020B0503030403020204" pitchFamily="34" charset="0"/>
                </a:rPr>
                <a:t>S</a:t>
              </a:r>
              <a:r>
                <a:rPr lang="zh-CN" altLang="en-US" sz="1600" b="1" dirty="0">
                  <a:latin typeface="Myriad Pro Light" panose="020B0403030403020204" charset="0"/>
                  <a:ea typeface="汉仪中黑S" panose="00020600040101010101" pitchFamily="18" charset="-122"/>
                  <a:cs typeface="Myriad Pro" panose="020B0503030403020204" pitchFamily="34" charset="0"/>
                </a:rPr>
                <a:t>upport</a:t>
              </a:r>
              <a:r>
                <a:rPr lang="en-US" altLang="zh-CN" sz="1600" b="1" dirty="0">
                  <a:latin typeface="Myriad Pro Light" panose="020B0403030403020204" charset="0"/>
                  <a:ea typeface="汉仪中黑S" panose="00020600040101010101" pitchFamily="18" charset="-122"/>
                  <a:cs typeface="Myriad Pro" panose="020B0503030403020204" pitchFamily="34" charset="0"/>
                </a:rPr>
                <a:t>s</a:t>
              </a:r>
              <a:r>
                <a:rPr lang="zh-CN" altLang="en-US" sz="1600" b="1" dirty="0">
                  <a:latin typeface="Myriad Pro Light" panose="020B0403030403020204" charset="0"/>
                  <a:ea typeface="汉仪中黑S" panose="00020600040101010101" pitchFamily="18" charset="-122"/>
                  <a:cs typeface="Myriad Pro" panose="020B0503030403020204" pitchFamily="34" charset="0"/>
                </a:rPr>
                <a:t> multiple </a:t>
              </a:r>
              <a:endParaRPr lang="zh-CN" altLang="en-US" sz="1600" b="1" dirty="0">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600" b="1" dirty="0">
                  <a:latin typeface="Myriad Pro Light" panose="020B0403030403020204" charset="0"/>
                  <a:ea typeface="汉仪中黑S" panose="00020600040101010101" pitchFamily="18" charset="-122"/>
                  <a:cs typeface="Myriad Pro" panose="020B0503030403020204" pitchFamily="34" charset="0"/>
                </a:rPr>
                <a:t>model</a:t>
              </a:r>
              <a:r>
                <a:rPr lang="zh-CN" altLang="en-US" sz="1600" b="1" dirty="0">
                  <a:latin typeface="Myriad Pro Light" panose="020B0403030403020204" charset="0"/>
                  <a:ea typeface="汉仪中黑S" panose="00020600040101010101" pitchFamily="18" charset="-122"/>
                  <a:cs typeface="Myriad Pro" panose="020B0503030403020204" pitchFamily="34" charset="0"/>
                </a:rPr>
                <a:t> of consumption</a:t>
              </a:r>
              <a:endParaRPr lang="en-US" altLang="zh-CN" sz="1600" b="1" dirty="0">
                <a:latin typeface="Myriad Pro Light" panose="020B0403030403020204" charset="0"/>
                <a:ea typeface="汉仪中黑S" panose="00020600040101010101" pitchFamily="18" charset="-122"/>
                <a:cs typeface="Myriad Pro" panose="020B0503030403020204" pitchFamily="34" charset="0"/>
              </a:endParaRPr>
            </a:p>
            <a:p>
              <a:pPr algn="l"/>
              <a:endParaRPr lang="en-US" altLang="zh-CN" sz="1200" dirty="0">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-Fixed-value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-Amount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-Key-value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-Counting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-Timing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-Commodity mode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p:txBody>
        </p:sp>
      </p:grpSp>
      <p:grpSp>
        <p:nvGrpSpPr>
          <p:cNvPr id="12" name="组合 11"/>
          <p:cNvGrpSpPr/>
          <p:nvPr/>
        </p:nvGrpSpPr>
        <p:grpSpPr>
          <a:xfrm>
            <a:off x="6558280" y="2225040"/>
            <a:ext cx="2234565" cy="3772535"/>
            <a:chOff x="12858" y="3504"/>
            <a:chExt cx="3519" cy="5941"/>
          </a:xfrm>
        </p:grpSpPr>
        <p:sp>
          <p:nvSpPr>
            <p:cNvPr id="11" name="矩形 10"/>
            <p:cNvSpPr/>
            <p:nvPr/>
          </p:nvSpPr>
          <p:spPr>
            <a:xfrm>
              <a:off x="12858" y="3504"/>
              <a:ext cx="3505" cy="5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3"/>
            <a:srcRect/>
            <a:stretch>
              <a:fillRect/>
            </a:stretch>
          </p:blipFill>
          <p:spPr>
            <a:xfrm>
              <a:off x="13629" y="3734"/>
              <a:ext cx="1964" cy="1964"/>
            </a:xfrm>
            <a:custGeom>
              <a:avLst/>
              <a:gdLst>
                <a:gd name="connsiteX0" fmla="*/ 623686 w 1247372"/>
                <a:gd name="connsiteY0" fmla="*/ 0 h 1247372"/>
                <a:gd name="connsiteX1" fmla="*/ 1247372 w 1247372"/>
                <a:gd name="connsiteY1" fmla="*/ 623686 h 1247372"/>
                <a:gd name="connsiteX2" fmla="*/ 623686 w 1247372"/>
                <a:gd name="connsiteY2" fmla="*/ 1247372 h 1247372"/>
                <a:gd name="connsiteX3" fmla="*/ 0 w 1247372"/>
                <a:gd name="connsiteY3" fmla="*/ 623686 h 1247372"/>
                <a:gd name="connsiteX4" fmla="*/ 623686 w 1247372"/>
                <a:gd name="connsiteY4" fmla="*/ 0 h 124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372" h="1247372">
                  <a:moveTo>
                    <a:pt x="623686" y="0"/>
                  </a:moveTo>
                  <a:cubicBezTo>
                    <a:pt x="968138" y="0"/>
                    <a:pt x="1247372" y="279234"/>
                    <a:pt x="1247372" y="623686"/>
                  </a:cubicBezTo>
                  <a:cubicBezTo>
                    <a:pt x="1247372" y="968138"/>
                    <a:pt x="968138" y="1247372"/>
                    <a:pt x="623686" y="1247372"/>
                  </a:cubicBezTo>
                  <a:cubicBezTo>
                    <a:pt x="279234" y="1247372"/>
                    <a:pt x="0" y="968138"/>
                    <a:pt x="0" y="623686"/>
                  </a:cubicBezTo>
                  <a:cubicBezTo>
                    <a:pt x="0" y="279234"/>
                    <a:pt x="279234" y="0"/>
                    <a:pt x="623686" y="0"/>
                  </a:cubicBezTo>
                  <a:close/>
                </a:path>
              </a:pathLst>
            </a:custGeom>
          </p:spPr>
        </p:pic>
        <p:sp>
          <p:nvSpPr>
            <p:cNvPr id="5" name="文本框 4"/>
            <p:cNvSpPr txBox="1"/>
            <p:nvPr/>
          </p:nvSpPr>
          <p:spPr>
            <a:xfrm>
              <a:off x="12880" y="5909"/>
              <a:ext cx="3497" cy="2569"/>
            </a:xfrm>
            <a:prstGeom prst="rect">
              <a:avLst/>
            </a:prstGeom>
            <a:noFill/>
          </p:spPr>
          <p:txBody>
            <a:bodyPr wrap="square" rtlCol="0">
              <a:spAutoFit/>
            </a:bodyPr>
            <a:lstStyle/>
            <a:p>
              <a:pPr algn="l"/>
              <a:r>
                <a:rPr sz="1600" b="1" dirty="0">
                  <a:latin typeface="Myriad Pro Light" panose="020B0403030403020204" charset="0"/>
                  <a:ea typeface="汉仪中黑S" panose="00020600040101010101" pitchFamily="18" charset="-122"/>
                  <a:cs typeface="Myriad Pro" panose="020B0503030403020204" pitchFamily="34" charset="0"/>
                </a:rPr>
                <a:t>Support</a:t>
              </a:r>
              <a:r>
                <a:rPr lang="en-US" sz="1600" b="1" dirty="0">
                  <a:latin typeface="Myriad Pro Light" panose="020B0403030403020204" charset="0"/>
                  <a:ea typeface="汉仪中黑S" panose="00020600040101010101" pitchFamily="18" charset="-122"/>
                  <a:cs typeface="Myriad Pro" panose="020B0503030403020204" pitchFamily="34" charset="0"/>
                </a:rPr>
                <a:t>s</a:t>
              </a:r>
              <a:r>
                <a:rPr sz="1600" b="1" dirty="0">
                  <a:latin typeface="Myriad Pro Light" panose="020B0403030403020204" charset="0"/>
                  <a:ea typeface="汉仪中黑S" panose="00020600040101010101" pitchFamily="18" charset="-122"/>
                  <a:cs typeface="Myriad Pro" panose="020B0503030403020204" pitchFamily="34" charset="0"/>
                </a:rPr>
                <a:t> multiple role</a:t>
              </a:r>
              <a:r>
                <a:rPr lang="en-US" sz="1600" b="1" dirty="0">
                  <a:latin typeface="Myriad Pro Light" panose="020B0403030403020204" charset="0"/>
                  <a:ea typeface="汉仪中黑S" panose="00020600040101010101" pitchFamily="18" charset="-122"/>
                  <a:cs typeface="Myriad Pro" panose="020B0503030403020204" pitchFamily="34" charset="0"/>
                </a:rPr>
                <a:t>s</a:t>
              </a:r>
              <a:r>
                <a:rPr sz="1600" b="1" dirty="0">
                  <a:latin typeface="Myriad Pro Light" panose="020B0403030403020204" charset="0"/>
                  <a:ea typeface="汉仪中黑S" panose="00020600040101010101" pitchFamily="18" charset="-122"/>
                  <a:cs typeface="Myriad Pro" panose="020B0503030403020204" pitchFamily="34" charset="0"/>
                </a:rPr>
                <a:t> of consumption machine</a:t>
              </a:r>
              <a:endParaRPr sz="1600" b="1" dirty="0">
                <a:latin typeface="Myriad Pro Light" panose="020B0403030403020204" charset="0"/>
                <a:ea typeface="汉仪中黑S" panose="00020600040101010101" pitchFamily="18" charset="-122"/>
                <a:cs typeface="Myriad Pro" panose="020B0503030403020204" pitchFamily="34" charset="0"/>
              </a:endParaRPr>
            </a:p>
            <a:p>
              <a:pPr algn="l"/>
              <a:endParaRPr sz="1600" b="1" dirty="0">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-Consumption machine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-Cashier machine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-Subsidy machine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p:txBody>
        </p:sp>
      </p:grpSp>
      <p:grpSp>
        <p:nvGrpSpPr>
          <p:cNvPr id="13" name="组合 12"/>
          <p:cNvGrpSpPr/>
          <p:nvPr/>
        </p:nvGrpSpPr>
        <p:grpSpPr>
          <a:xfrm>
            <a:off x="9232900" y="2225040"/>
            <a:ext cx="2234565" cy="3896995"/>
            <a:chOff x="12858" y="3504"/>
            <a:chExt cx="3519" cy="6137"/>
          </a:xfrm>
        </p:grpSpPr>
        <p:sp>
          <p:nvSpPr>
            <p:cNvPr id="15" name="矩形 14"/>
            <p:cNvSpPr/>
            <p:nvPr/>
          </p:nvSpPr>
          <p:spPr>
            <a:xfrm>
              <a:off x="12858" y="3504"/>
              <a:ext cx="3505" cy="5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amp;pky8596232274&amp;2&amp;"/>
            <p:cNvPicPr>
              <a:picLocks noChangeAspect="1"/>
            </p:cNvPicPr>
            <p:nvPr/>
          </p:nvPicPr>
          <p:blipFill>
            <a:blip r:embed="rId4"/>
            <a:srcRect/>
            <a:stretch>
              <a:fillRect/>
            </a:stretch>
          </p:blipFill>
          <p:spPr>
            <a:xfrm>
              <a:off x="13629" y="4062"/>
              <a:ext cx="1964" cy="1308"/>
            </a:xfrm>
            <a:custGeom>
              <a:avLst/>
              <a:gdLst>
                <a:gd name="connsiteX0" fmla="*/ 623686 w 1247372"/>
                <a:gd name="connsiteY0" fmla="*/ 0 h 1247372"/>
                <a:gd name="connsiteX1" fmla="*/ 1247372 w 1247372"/>
                <a:gd name="connsiteY1" fmla="*/ 623686 h 1247372"/>
                <a:gd name="connsiteX2" fmla="*/ 623686 w 1247372"/>
                <a:gd name="connsiteY2" fmla="*/ 1247372 h 1247372"/>
                <a:gd name="connsiteX3" fmla="*/ 0 w 1247372"/>
                <a:gd name="connsiteY3" fmla="*/ 623686 h 1247372"/>
                <a:gd name="connsiteX4" fmla="*/ 623686 w 1247372"/>
                <a:gd name="connsiteY4" fmla="*/ 0 h 1247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372" h="1247372">
                  <a:moveTo>
                    <a:pt x="623686" y="0"/>
                  </a:moveTo>
                  <a:cubicBezTo>
                    <a:pt x="968138" y="0"/>
                    <a:pt x="1247372" y="279234"/>
                    <a:pt x="1247372" y="623686"/>
                  </a:cubicBezTo>
                  <a:cubicBezTo>
                    <a:pt x="1247372" y="968138"/>
                    <a:pt x="968138" y="1247372"/>
                    <a:pt x="623686" y="1247372"/>
                  </a:cubicBezTo>
                  <a:cubicBezTo>
                    <a:pt x="279234" y="1247372"/>
                    <a:pt x="0" y="968138"/>
                    <a:pt x="0" y="623686"/>
                  </a:cubicBezTo>
                  <a:cubicBezTo>
                    <a:pt x="0" y="279234"/>
                    <a:pt x="279234" y="0"/>
                    <a:pt x="623686" y="0"/>
                  </a:cubicBezTo>
                  <a:close/>
                </a:path>
              </a:pathLst>
            </a:custGeom>
          </p:spPr>
        </p:pic>
        <p:sp>
          <p:nvSpPr>
            <p:cNvPr id="17" name="文本框 16"/>
            <p:cNvSpPr txBox="1"/>
            <p:nvPr/>
          </p:nvSpPr>
          <p:spPr>
            <a:xfrm>
              <a:off x="12880" y="5909"/>
              <a:ext cx="3497" cy="3732"/>
            </a:xfrm>
            <a:prstGeom prst="rect">
              <a:avLst/>
            </a:prstGeom>
            <a:noFill/>
          </p:spPr>
          <p:txBody>
            <a:bodyPr wrap="square" rtlCol="0">
              <a:spAutoFit/>
            </a:bodyPr>
            <a:lstStyle/>
            <a:p>
              <a:pPr algn="l"/>
              <a:r>
                <a:rPr sz="1600" b="1" dirty="0">
                  <a:latin typeface="Myriad Pro Light" panose="020B0403030403020204" charset="0"/>
                  <a:ea typeface="汉仪中黑S" panose="00020600040101010101" pitchFamily="18" charset="-122"/>
                  <a:cs typeface="Myriad Pro" panose="020B0503030403020204" pitchFamily="34" charset="0"/>
                </a:rPr>
                <a:t>Support</a:t>
              </a:r>
              <a:r>
                <a:rPr lang="en-US" sz="1600" b="1" dirty="0">
                  <a:latin typeface="Myriad Pro Light" panose="020B0403030403020204" charset="0"/>
                  <a:ea typeface="汉仪中黑S" panose="00020600040101010101" pitchFamily="18" charset="-122"/>
                  <a:cs typeface="Myriad Pro" panose="020B0503030403020204" pitchFamily="34" charset="0"/>
                </a:rPr>
                <a:t>s</a:t>
              </a:r>
              <a:r>
                <a:rPr sz="1600" b="1" dirty="0">
                  <a:latin typeface="Myriad Pro Light" panose="020B0403030403020204" charset="0"/>
                  <a:ea typeface="汉仪中黑S" panose="00020600040101010101" pitchFamily="18" charset="-122"/>
                  <a:cs typeface="Myriad Pro" panose="020B0503030403020204" pitchFamily="34" charset="0"/>
                </a:rPr>
                <a:t> multiple fault tolerance mechanisms</a:t>
              </a:r>
              <a:endParaRPr sz="1600" b="1" dirty="0">
                <a:latin typeface="Myriad Pro Light" panose="020B0403030403020204" charset="0"/>
                <a:ea typeface="汉仪中黑S" panose="00020600040101010101" pitchFamily="18" charset="-122"/>
                <a:cs typeface="Myriad Pro" panose="020B0503030403020204" pitchFamily="34" charset="0"/>
              </a:endParaRPr>
            </a:p>
            <a:p>
              <a:pPr algn="l"/>
              <a:endParaRPr sz="1600" b="1" dirty="0">
                <a:latin typeface="Myriad Pro Light" panose="020B0403030403020204" charset="0"/>
                <a:ea typeface="汉仪中黑S" panose="00020600040101010101" pitchFamily="18" charset="-122"/>
                <a:cs typeface="Myriad Pro" panose="020B0503030403020204" pitchFamily="34" charset="0"/>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-Consumption machine can still be used normally when it is offline</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--Manual supplementary consumption records</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a:p>
              <a:pPr algn="l"/>
              <a:r>
                <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rPr>
                <a:t>--Manually correct incorrect consumption records</a:t>
              </a:r>
              <a:endParaRPr lang="en-US" altLang="zh-CN" sz="1200" dirty="0">
                <a:solidFill>
                  <a:schemeClr val="bg1">
                    <a:lumMod val="50000"/>
                  </a:schemeClr>
                </a:solidFill>
                <a:latin typeface="Myriad Pro Light" panose="020B0403030403020204" charset="0"/>
                <a:ea typeface="汉仪中黑S" panose="00020600040101010101" pitchFamily="18" charset="-122"/>
                <a:cs typeface="Myriad Pro" panose="020B0503030403020204" pitchFamily="34" charset="0"/>
                <a:sym typeface="+mn-ea"/>
              </a:endParaRPr>
            </a:p>
          </p:txBody>
        </p:sp>
      </p:grpSp>
      <p:pic>
        <p:nvPicPr>
          <p:cNvPr id="6" name="图片 5" descr="ZKTeco（灰+绿）-01"/>
          <p:cNvPicPr>
            <a:picLocks noChangeAspect="1"/>
          </p:cNvPicPr>
          <p:nvPr userDrawn="1"/>
        </p:nvPicPr>
        <p:blipFill>
          <a:blip r:embed="rId5"/>
          <a:stretch>
            <a:fillRect/>
          </a:stretch>
        </p:blipFill>
        <p:spPr>
          <a:xfrm>
            <a:off x="10189845" y="0"/>
            <a:ext cx="1770380" cy="627380"/>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38" name="圆角矩形 37"/>
          <p:cNvSpPr/>
          <p:nvPr/>
        </p:nvSpPr>
        <p:spPr>
          <a:xfrm>
            <a:off x="232064" y="459509"/>
            <a:ext cx="11727873" cy="6107545"/>
          </a:xfrm>
          <a:prstGeom prst="roundRect">
            <a:avLst>
              <a:gd name="adj" fmla="val 6913"/>
            </a:avLst>
          </a:prstGeom>
          <a:solidFill>
            <a:schemeClr val="bg1"/>
          </a:solidFill>
          <a:ln>
            <a:noFill/>
          </a:ln>
          <a:effectLst>
            <a:outerShdw blurRad="190500" algn="ctr" rotWithShape="0">
              <a:schemeClr val="bg2">
                <a:lumMod val="9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15636" y="625763"/>
            <a:ext cx="11360728" cy="5775036"/>
          </a:xfrm>
          <a:prstGeom prst="roundRect">
            <a:avLst>
              <a:gd name="adj" fmla="val 6459"/>
            </a:avLst>
          </a:prstGeom>
          <a:solidFill>
            <a:schemeClr val="bg1"/>
          </a:solidFill>
          <a:ln w="3175">
            <a:solidFill>
              <a:schemeClr val="bg2">
                <a:lumMod val="90000"/>
              </a:schemeClr>
            </a:solidFill>
          </a:ln>
          <a:effectLst>
            <a:outerShdw blurRad="190500" algn="ctr" rotWithShape="0">
              <a:schemeClr val="bg2">
                <a:lumMod val="7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898825" y="731399"/>
            <a:ext cx="2821029" cy="506357"/>
          </a:xfrm>
          <a:prstGeom prst="rect">
            <a:avLst/>
          </a:prstGeom>
          <a:noFill/>
        </p:spPr>
        <p:txBody>
          <a:bodyPr wrap="none" rtlCol="0">
            <a:spAutoFit/>
          </a:bodyPr>
          <a:lstStyle/>
          <a:p>
            <a:pPr>
              <a:lnSpc>
                <a:spcPct val="120000"/>
              </a:lnSpc>
            </a:pPr>
            <a:r>
              <a:rPr lang="en-US" altLang="zh-CN" sz="2400" dirty="0">
                <a:latin typeface="Myriad Pro" panose="020B0503030403020204" pitchFamily="34" charset="0"/>
                <a:sym typeface="+mn-ea"/>
              </a:rPr>
              <a:t>System Architecture</a:t>
            </a:r>
            <a:endParaRPr lang="en-US" altLang="zh-CN" sz="2400" dirty="0">
              <a:latin typeface="Myriad Pro" panose="020B0503030403020204" pitchFamily="34" charset="0"/>
              <a:sym typeface="+mn-ea"/>
            </a:endParaRPr>
          </a:p>
        </p:txBody>
      </p:sp>
      <p:sp>
        <p:nvSpPr>
          <p:cNvPr id="40" name="任意多边形 39"/>
          <p:cNvSpPr/>
          <p:nvPr/>
        </p:nvSpPr>
        <p:spPr>
          <a:xfrm>
            <a:off x="917345" y="197986"/>
            <a:ext cx="859560" cy="1144413"/>
          </a:xfrm>
          <a:custGeom>
            <a:avLst/>
            <a:gdLst>
              <a:gd name="connsiteX0" fmla="*/ 6607 w 859560"/>
              <a:gd name="connsiteY0" fmla="*/ 0 h 1144413"/>
              <a:gd name="connsiteX1" fmla="*/ 852953 w 859560"/>
              <a:gd name="connsiteY1" fmla="*/ 0 h 1144413"/>
              <a:gd name="connsiteX2" fmla="*/ 859560 w 859560"/>
              <a:gd name="connsiteY2" fmla="*/ 65539 h 1144413"/>
              <a:gd name="connsiteX3" fmla="*/ 859559 w 859560"/>
              <a:gd name="connsiteY3" fmla="*/ 714633 h 1144413"/>
              <a:gd name="connsiteX4" fmla="*/ 429779 w 859560"/>
              <a:gd name="connsiteY4" fmla="*/ 1144413 h 1144413"/>
              <a:gd name="connsiteX5" fmla="*/ 429780 w 859560"/>
              <a:gd name="connsiteY5" fmla="*/ 1144412 h 1144413"/>
              <a:gd name="connsiteX6" fmla="*/ 0 w 859560"/>
              <a:gd name="connsiteY6" fmla="*/ 714632 h 1144413"/>
              <a:gd name="connsiteX7" fmla="*/ 0 w 859560"/>
              <a:gd name="connsiteY7" fmla="*/ 65539 h 114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560" h="1144413">
                <a:moveTo>
                  <a:pt x="6607" y="0"/>
                </a:moveTo>
                <a:lnTo>
                  <a:pt x="852953" y="0"/>
                </a:lnTo>
                <a:lnTo>
                  <a:pt x="859560" y="65539"/>
                </a:lnTo>
                <a:cubicBezTo>
                  <a:pt x="859560" y="281904"/>
                  <a:pt x="859559" y="498268"/>
                  <a:pt x="859559" y="714633"/>
                </a:cubicBezTo>
                <a:cubicBezTo>
                  <a:pt x="859559" y="951994"/>
                  <a:pt x="667140" y="1144413"/>
                  <a:pt x="429779" y="1144413"/>
                </a:cubicBezTo>
                <a:lnTo>
                  <a:pt x="429780" y="1144412"/>
                </a:lnTo>
                <a:cubicBezTo>
                  <a:pt x="192419" y="1144412"/>
                  <a:pt x="0" y="951993"/>
                  <a:pt x="0" y="714632"/>
                </a:cubicBezTo>
                <a:lnTo>
                  <a:pt x="0" y="65539"/>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29159" y="680679"/>
            <a:ext cx="579120" cy="583565"/>
          </a:xfrm>
          <a:prstGeom prst="rect">
            <a:avLst/>
          </a:prstGeom>
          <a:noFill/>
        </p:spPr>
        <p:txBody>
          <a:bodyPr wrap="none" rtlCol="0">
            <a:spAutoFit/>
          </a:bodyPr>
          <a:lstStyle/>
          <a:p>
            <a:r>
              <a:rPr lang="en-US" altLang="zh-CN" sz="3200" dirty="0">
                <a:solidFill>
                  <a:schemeClr val="bg1"/>
                </a:solidFill>
                <a:latin typeface="Myriad Pro Light" panose="020B0403030403020204" charset="0"/>
                <a:ea typeface="汉仪中黑S" panose="00020600040101010101" pitchFamily="18" charset="-122"/>
              </a:rPr>
              <a:t>02</a:t>
            </a:r>
            <a:endParaRPr lang="en-US" altLang="zh-CN" sz="3200" dirty="0">
              <a:solidFill>
                <a:schemeClr val="bg1"/>
              </a:solidFill>
              <a:latin typeface="Myriad Pro Light" panose="020B0403030403020204" charset="0"/>
              <a:ea typeface="汉仪中黑S" panose="00020600040101010101" pitchFamily="18" charset="-122"/>
            </a:endParaRPr>
          </a:p>
        </p:txBody>
      </p:sp>
      <p:cxnSp>
        <p:nvCxnSpPr>
          <p:cNvPr id="20" name="直接连接符 19"/>
          <p:cNvCxnSpPr/>
          <p:nvPr/>
        </p:nvCxnSpPr>
        <p:spPr bwMode="auto">
          <a:xfrm>
            <a:off x="1746232" y="3770630"/>
            <a:ext cx="2943225" cy="571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sp>
        <p:nvSpPr>
          <p:cNvPr id="24" name="文本框 109"/>
          <p:cNvSpPr txBox="1"/>
          <p:nvPr/>
        </p:nvSpPr>
        <p:spPr>
          <a:xfrm>
            <a:off x="3712827" y="3230245"/>
            <a:ext cx="1428115" cy="337185"/>
          </a:xfrm>
          <a:prstGeom prst="rect">
            <a:avLst/>
          </a:prstGeom>
          <a:noFill/>
          <a:ln w="9525">
            <a:noFill/>
          </a:ln>
        </p:spPr>
        <p:txBody>
          <a:bodyPr wrap="square">
            <a:spAutoFit/>
          </a:bodyPr>
          <a:lstStyle/>
          <a:p>
            <a:pPr algn="ctr" eaLnBrk="1" hangingPunct="1"/>
            <a:r>
              <a:rPr lang="en-US" altLang="zh-CN" sz="1600" b="1" dirty="0">
                <a:solidFill>
                  <a:srgbClr val="484849"/>
                </a:solidFill>
                <a:latin typeface="Myriad Pro Light" panose="020B0403030403020204" charset="0"/>
                <a:ea typeface="HYKaiTiJ" panose="02010600000101010101" charset="-122"/>
              </a:rPr>
              <a:t>Switch</a:t>
            </a:r>
            <a:endParaRPr lang="en-US" altLang="zh-CN" sz="1600" b="1" dirty="0">
              <a:solidFill>
                <a:srgbClr val="484849"/>
              </a:solidFill>
              <a:latin typeface="Myriad Pro Light" panose="020B0403030403020204" charset="0"/>
              <a:ea typeface="HYKaiTiJ" panose="02010600000101010101" charset="-122"/>
            </a:endParaRPr>
          </a:p>
        </p:txBody>
      </p:sp>
      <p:sp>
        <p:nvSpPr>
          <p:cNvPr id="27" name="文本框 109"/>
          <p:cNvSpPr txBox="1"/>
          <p:nvPr>
            <p:custDataLst>
              <p:tags r:id="rId1"/>
            </p:custDataLst>
          </p:nvPr>
        </p:nvSpPr>
        <p:spPr>
          <a:xfrm>
            <a:off x="1746232" y="4174490"/>
            <a:ext cx="1522730" cy="521970"/>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HTTPS</a:t>
            </a:r>
            <a:endParaRPr lang="en-US" altLang="zh-CN" sz="1600" dirty="0">
              <a:solidFill>
                <a:schemeClr val="dk1"/>
              </a:solidFill>
              <a:latin typeface="Myriad Pro Light" panose="020B0403030403020204" charset="0"/>
              <a:ea typeface="HYKaiTiJ" panose="02010600000101010101" charset="-122"/>
            </a:endParaRPr>
          </a:p>
          <a:p>
            <a:pPr algn="l" eaLnBrk="1" hangingPunct="1"/>
            <a:r>
              <a:rPr lang="en-US" altLang="zh-CN" sz="1200" dirty="0">
                <a:solidFill>
                  <a:schemeClr val="dk1"/>
                </a:solidFill>
                <a:latin typeface="Myriad Pro Light" panose="020B0403030403020204" charset="0"/>
                <a:ea typeface="HYKaiTiJ" panose="02010600000101010101" charset="-122"/>
              </a:rPr>
              <a:t>RSA-2048/AES-256</a:t>
            </a:r>
            <a:endParaRPr lang="en-US" altLang="zh-CN" sz="1200" dirty="0">
              <a:solidFill>
                <a:schemeClr val="dk1"/>
              </a:solidFill>
              <a:latin typeface="Myriad Pro Light" panose="020B0403030403020204" charset="0"/>
              <a:ea typeface="HYKaiTiJ" panose="02010600000101010101" charset="-122"/>
            </a:endParaRPr>
          </a:p>
        </p:txBody>
      </p:sp>
      <p:cxnSp>
        <p:nvCxnSpPr>
          <p:cNvPr id="37" name="直接连接符 36"/>
          <p:cNvCxnSpPr/>
          <p:nvPr/>
        </p:nvCxnSpPr>
        <p:spPr bwMode="auto">
          <a:xfrm flipH="1">
            <a:off x="1738612" y="3781425"/>
            <a:ext cx="7620" cy="130746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a:off x="4693902" y="3768090"/>
            <a:ext cx="8255" cy="1300480"/>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sp>
        <p:nvSpPr>
          <p:cNvPr id="71" name="文本框 109"/>
          <p:cNvSpPr txBox="1"/>
          <p:nvPr>
            <p:custDataLst>
              <p:tags r:id="rId2"/>
            </p:custDataLst>
          </p:nvPr>
        </p:nvSpPr>
        <p:spPr>
          <a:xfrm>
            <a:off x="4709777" y="4206238"/>
            <a:ext cx="1781810" cy="523220"/>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HTTPS</a:t>
            </a:r>
            <a:endParaRPr lang="en-US" altLang="zh-CN" sz="1600" dirty="0">
              <a:solidFill>
                <a:schemeClr val="dk1"/>
              </a:solidFill>
              <a:latin typeface="Myriad Pro Light" panose="020B0403030403020204" charset="0"/>
              <a:ea typeface="HYKaiTiJ" panose="02010600000101010101" charset="-122"/>
            </a:endParaRPr>
          </a:p>
          <a:p>
            <a:pPr algn="l" eaLnBrk="1" hangingPunct="1"/>
            <a:r>
              <a:rPr lang="en-US" altLang="zh-CN" sz="1200" dirty="0">
                <a:solidFill>
                  <a:schemeClr val="dk1"/>
                </a:solidFill>
                <a:latin typeface="Myriad Pro Light" panose="020B0403030403020204" charset="0"/>
                <a:ea typeface="HYKaiTiJ" panose="02010600000101010101" charset="-122"/>
              </a:rPr>
              <a:t>RSA-2048/AES-256</a:t>
            </a:r>
            <a:endParaRPr lang="en-US" altLang="zh-CN" sz="1200" dirty="0">
              <a:solidFill>
                <a:schemeClr val="dk1"/>
              </a:solidFill>
              <a:latin typeface="Myriad Pro Light" panose="020B0403030403020204" charset="0"/>
              <a:ea typeface="HYKaiTiJ" panose="02010600000101010101" charset="-122"/>
            </a:endParaRPr>
          </a:p>
        </p:txBody>
      </p:sp>
      <p:pic>
        <p:nvPicPr>
          <p:cNvPr id="113" name="图片 112" descr="ProMerc-20_side"/>
          <p:cNvPicPr>
            <a:picLocks noChangeAspect="1"/>
          </p:cNvPicPr>
          <p:nvPr/>
        </p:nvPicPr>
        <p:blipFill>
          <a:blip r:embed="rId3"/>
          <a:stretch>
            <a:fillRect/>
          </a:stretch>
        </p:blipFill>
        <p:spPr>
          <a:xfrm>
            <a:off x="3542647" y="4512310"/>
            <a:ext cx="2298700" cy="1533525"/>
          </a:xfrm>
          <a:prstGeom prst="rect">
            <a:avLst/>
          </a:prstGeom>
        </p:spPr>
      </p:pic>
      <p:pic>
        <p:nvPicPr>
          <p:cNvPr id="115" name="图片 114" descr="ProMerc-10"/>
          <p:cNvPicPr>
            <a:picLocks noChangeAspect="1"/>
          </p:cNvPicPr>
          <p:nvPr/>
        </p:nvPicPr>
        <p:blipFill>
          <a:blip r:embed="rId4"/>
          <a:stretch>
            <a:fillRect/>
          </a:stretch>
        </p:blipFill>
        <p:spPr>
          <a:xfrm>
            <a:off x="930257" y="4770755"/>
            <a:ext cx="1748790" cy="1166495"/>
          </a:xfrm>
          <a:prstGeom prst="rect">
            <a:avLst/>
          </a:prstGeom>
        </p:spPr>
      </p:pic>
      <p:sp>
        <p:nvSpPr>
          <p:cNvPr id="117" name="文本框 109"/>
          <p:cNvSpPr txBox="1"/>
          <p:nvPr/>
        </p:nvSpPr>
        <p:spPr>
          <a:xfrm>
            <a:off x="862312" y="5868670"/>
            <a:ext cx="1884680" cy="337185"/>
          </a:xfrm>
          <a:prstGeom prst="rect">
            <a:avLst/>
          </a:prstGeom>
          <a:noFill/>
          <a:ln w="9525">
            <a:noFill/>
          </a:ln>
        </p:spPr>
        <p:txBody>
          <a:bodyPr wrap="square">
            <a:spAutoFit/>
          </a:bodyPr>
          <a:lstStyle/>
          <a:p>
            <a:pPr algn="ctr" eaLnBrk="1" hangingPunct="1"/>
            <a:r>
              <a:rPr lang="en-US" altLang="zh-CN" sz="1600" b="1" dirty="0">
                <a:solidFill>
                  <a:srgbClr val="484849"/>
                </a:solidFill>
                <a:latin typeface="Myriad Pro Light" panose="020B0403030403020204" charset="0"/>
                <a:ea typeface="HYKaiTiJ" panose="02010600000101010101" charset="-122"/>
              </a:rPr>
              <a:t>Promerc-10</a:t>
            </a:r>
            <a:endParaRPr lang="en-US" altLang="zh-CN" sz="1600" b="1" dirty="0">
              <a:solidFill>
                <a:srgbClr val="484849"/>
              </a:solidFill>
              <a:latin typeface="Myriad Pro Light" panose="020B0403030403020204" charset="0"/>
              <a:ea typeface="HYKaiTiJ" panose="02010600000101010101" charset="-122"/>
            </a:endParaRPr>
          </a:p>
        </p:txBody>
      </p:sp>
      <p:sp>
        <p:nvSpPr>
          <p:cNvPr id="119" name="文本框 109"/>
          <p:cNvSpPr txBox="1"/>
          <p:nvPr/>
        </p:nvSpPr>
        <p:spPr>
          <a:xfrm>
            <a:off x="3749657" y="5866765"/>
            <a:ext cx="1884680" cy="337185"/>
          </a:xfrm>
          <a:prstGeom prst="rect">
            <a:avLst/>
          </a:prstGeom>
          <a:noFill/>
          <a:ln w="9525">
            <a:noFill/>
          </a:ln>
        </p:spPr>
        <p:txBody>
          <a:bodyPr wrap="square">
            <a:spAutoFit/>
          </a:bodyPr>
          <a:lstStyle/>
          <a:p>
            <a:pPr algn="ctr" eaLnBrk="1" hangingPunct="1"/>
            <a:r>
              <a:rPr lang="en-US" altLang="zh-CN" sz="1600" b="1" dirty="0">
                <a:solidFill>
                  <a:srgbClr val="484849"/>
                </a:solidFill>
                <a:latin typeface="Myriad Pro Light" panose="020B0403030403020204" charset="0"/>
                <a:ea typeface="HYKaiTiJ" panose="02010600000101010101" charset="-122"/>
              </a:rPr>
              <a:t>Promerc-20</a:t>
            </a:r>
            <a:endParaRPr lang="en-US" altLang="zh-CN" sz="1600" b="1" dirty="0">
              <a:solidFill>
                <a:srgbClr val="484849"/>
              </a:solidFill>
              <a:latin typeface="Myriad Pro Light" panose="020B0403030403020204" charset="0"/>
              <a:ea typeface="HYKaiTiJ" panose="02010600000101010101" charset="-122"/>
            </a:endParaRPr>
          </a:p>
        </p:txBody>
      </p:sp>
      <p:grpSp>
        <p:nvGrpSpPr>
          <p:cNvPr id="125" name="组合 124"/>
          <p:cNvGrpSpPr/>
          <p:nvPr/>
        </p:nvGrpSpPr>
        <p:grpSpPr>
          <a:xfrm>
            <a:off x="3093577" y="2478405"/>
            <a:ext cx="2144477" cy="1287145"/>
            <a:chOff x="2788" y="4069"/>
            <a:chExt cx="3739" cy="2027"/>
          </a:xfrm>
        </p:grpSpPr>
        <p:cxnSp>
          <p:nvCxnSpPr>
            <p:cNvPr id="124" name="直接连接符 123"/>
            <p:cNvCxnSpPr/>
            <p:nvPr/>
          </p:nvCxnSpPr>
          <p:spPr bwMode="auto">
            <a:xfrm flipH="1">
              <a:off x="6518" y="4069"/>
              <a:ext cx="9" cy="651"/>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auto">
            <a:xfrm>
              <a:off x="2788" y="4655"/>
              <a:ext cx="18" cy="1441"/>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auto">
            <a:xfrm>
              <a:off x="2792" y="4693"/>
              <a:ext cx="3706" cy="2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grpSp>
      <p:pic>
        <p:nvPicPr>
          <p:cNvPr id="60454" name="图形 103"/>
          <p:cNvPicPr>
            <a:picLocks noChangeAspect="1"/>
          </p:cNvPicPr>
          <p:nvPr/>
        </p:nvPicPr>
        <p:blipFill>
          <a:blip r:embed="rId5"/>
          <a:stretch>
            <a:fillRect/>
          </a:stretch>
        </p:blipFill>
        <p:spPr>
          <a:xfrm>
            <a:off x="2194542" y="3164840"/>
            <a:ext cx="1715770" cy="467995"/>
          </a:xfrm>
          <a:prstGeom prst="rect">
            <a:avLst/>
          </a:prstGeom>
          <a:noFill/>
          <a:ln w="9525">
            <a:noFill/>
          </a:ln>
        </p:spPr>
      </p:pic>
      <p:cxnSp>
        <p:nvCxnSpPr>
          <p:cNvPr id="138" name="直接连接符 137"/>
          <p:cNvCxnSpPr/>
          <p:nvPr/>
        </p:nvCxnSpPr>
        <p:spPr bwMode="auto">
          <a:xfrm>
            <a:off x="9120487" y="2858770"/>
            <a:ext cx="14605" cy="2193290"/>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auto">
          <a:xfrm flipH="1" flipV="1">
            <a:off x="5944217" y="2880360"/>
            <a:ext cx="3162935" cy="825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sp>
        <p:nvSpPr>
          <p:cNvPr id="140" name="文本框 109"/>
          <p:cNvSpPr txBox="1"/>
          <p:nvPr/>
        </p:nvSpPr>
        <p:spPr>
          <a:xfrm>
            <a:off x="6731617" y="5868670"/>
            <a:ext cx="1884680" cy="337185"/>
          </a:xfrm>
          <a:prstGeom prst="rect">
            <a:avLst/>
          </a:prstGeom>
          <a:noFill/>
          <a:ln w="9525">
            <a:noFill/>
          </a:ln>
        </p:spPr>
        <p:txBody>
          <a:bodyPr wrap="square">
            <a:spAutoFit/>
          </a:bodyPr>
          <a:lstStyle/>
          <a:p>
            <a:pPr algn="ctr">
              <a:buNone/>
            </a:pPr>
            <a:r>
              <a:rPr lang="en-US" altLang="zh-CN" sz="1600" b="1" dirty="0">
                <a:solidFill>
                  <a:srgbClr val="484849"/>
                </a:solidFill>
                <a:latin typeface="Myriad Pro Light" panose="020B0403030403020204" charset="0"/>
                <a:ea typeface="HYKaiTiJ" panose="02010600000101010101" charset="-122"/>
                <a:sym typeface="+mn-ea"/>
              </a:rPr>
              <a:t>CR30MW</a:t>
            </a:r>
            <a:endParaRPr lang="en-US" altLang="zh-CN" sz="1600" b="1" dirty="0">
              <a:solidFill>
                <a:srgbClr val="484849"/>
              </a:solidFill>
              <a:latin typeface="Myriad Pro Light" panose="020B0403030403020204" charset="0"/>
              <a:ea typeface="HYKaiTiJ" panose="02010600000101010101" charset="-122"/>
              <a:cs typeface="Myriad Pro" panose="020B0503030403020204" pitchFamily="34" charset="0"/>
              <a:sym typeface="+mn-ea"/>
            </a:endParaRPr>
          </a:p>
        </p:txBody>
      </p:sp>
      <p:sp>
        <p:nvSpPr>
          <p:cNvPr id="141" name="文本框 109"/>
          <p:cNvSpPr txBox="1"/>
          <p:nvPr>
            <p:custDataLst>
              <p:tags r:id="rId6"/>
            </p:custDataLst>
          </p:nvPr>
        </p:nvSpPr>
        <p:spPr>
          <a:xfrm>
            <a:off x="7646017" y="4266565"/>
            <a:ext cx="689610" cy="337185"/>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USB</a:t>
            </a:r>
            <a:endParaRPr lang="en-US" altLang="zh-CN" sz="1600" dirty="0">
              <a:solidFill>
                <a:schemeClr val="dk1"/>
              </a:solidFill>
              <a:latin typeface="Myriad Pro Light" panose="020B0403030403020204" charset="0"/>
              <a:ea typeface="HYKaiTiJ" panose="02010600000101010101" charset="-122"/>
            </a:endParaRPr>
          </a:p>
        </p:txBody>
      </p:sp>
      <p:pic>
        <p:nvPicPr>
          <p:cNvPr id="142" name="Picture 5" descr="CR10E M"/>
          <p:cNvPicPr>
            <a:picLocks noChangeAspect="1"/>
          </p:cNvPicPr>
          <p:nvPr/>
        </p:nvPicPr>
        <p:blipFill>
          <a:blip r:embed="rId7"/>
          <a:stretch>
            <a:fillRect/>
          </a:stretch>
        </p:blipFill>
        <p:spPr>
          <a:xfrm rot="5400000">
            <a:off x="10043142" y="4625975"/>
            <a:ext cx="894080" cy="1164590"/>
          </a:xfrm>
          <a:prstGeom prst="rect">
            <a:avLst/>
          </a:prstGeom>
          <a:noFill/>
          <a:ln w="9525">
            <a:noFill/>
          </a:ln>
        </p:spPr>
      </p:pic>
      <p:sp>
        <p:nvSpPr>
          <p:cNvPr id="145" name="文本框 109"/>
          <p:cNvSpPr txBox="1"/>
          <p:nvPr/>
        </p:nvSpPr>
        <p:spPr>
          <a:xfrm>
            <a:off x="8140682" y="5868670"/>
            <a:ext cx="1884680" cy="337185"/>
          </a:xfrm>
          <a:prstGeom prst="rect">
            <a:avLst/>
          </a:prstGeom>
          <a:noFill/>
          <a:ln w="9525">
            <a:noFill/>
          </a:ln>
        </p:spPr>
        <p:txBody>
          <a:bodyPr wrap="square">
            <a:spAutoFit/>
          </a:bodyPr>
          <a:lstStyle/>
          <a:p>
            <a:pPr algn="ctr">
              <a:buClrTx/>
              <a:buSzTx/>
              <a:buFontTx/>
              <a:buNone/>
            </a:pPr>
            <a:r>
              <a:rPr lang="en-US" altLang="zh-CN" sz="1600" b="1" dirty="0">
                <a:solidFill>
                  <a:srgbClr val="484849"/>
                </a:solidFill>
                <a:latin typeface="Myriad Pro Light" panose="020B0403030403020204" charset="0"/>
                <a:ea typeface="HYKaiTiJ" panose="02010600000101010101" charset="-122"/>
                <a:sym typeface="+mn-ea"/>
              </a:rPr>
              <a:t>CR20MW</a:t>
            </a:r>
            <a:endParaRPr lang="en-US" altLang="zh-CN" sz="1600" b="1" dirty="0">
              <a:solidFill>
                <a:srgbClr val="484849"/>
              </a:solidFill>
              <a:latin typeface="Myriad Pro Light" panose="020B0403030403020204" charset="0"/>
              <a:ea typeface="HYKaiTiJ" panose="02010600000101010101" charset="-122"/>
              <a:cs typeface="Myriad Pro" panose="020B0503030403020204" pitchFamily="34" charset="0"/>
              <a:sym typeface="+mn-ea"/>
            </a:endParaRPr>
          </a:p>
        </p:txBody>
      </p:sp>
      <p:sp>
        <p:nvSpPr>
          <p:cNvPr id="146" name="文本框 109"/>
          <p:cNvSpPr txBox="1"/>
          <p:nvPr/>
        </p:nvSpPr>
        <p:spPr>
          <a:xfrm>
            <a:off x="9549112" y="5868670"/>
            <a:ext cx="1884680" cy="337185"/>
          </a:xfrm>
          <a:prstGeom prst="rect">
            <a:avLst/>
          </a:prstGeom>
          <a:noFill/>
          <a:ln w="9525">
            <a:noFill/>
          </a:ln>
        </p:spPr>
        <p:txBody>
          <a:bodyPr wrap="square">
            <a:spAutoFit/>
          </a:bodyPr>
          <a:lstStyle/>
          <a:p>
            <a:pPr algn="ctr">
              <a:buClrTx/>
              <a:buSzTx/>
              <a:buFontTx/>
              <a:buNone/>
            </a:pPr>
            <a:r>
              <a:rPr lang="en-US" altLang="zh-CN" sz="1600" b="1" dirty="0">
                <a:solidFill>
                  <a:srgbClr val="484849"/>
                </a:solidFill>
                <a:latin typeface="Myriad Pro Light" panose="020B0403030403020204" charset="0"/>
                <a:ea typeface="HYKaiTiJ" panose="02010600000101010101" charset="-122"/>
                <a:sym typeface="+mn-ea"/>
              </a:rPr>
              <a:t>CR10MW</a:t>
            </a:r>
            <a:endParaRPr lang="en-US" altLang="zh-CN" sz="1600" b="1" dirty="0">
              <a:solidFill>
                <a:srgbClr val="484849"/>
              </a:solidFill>
              <a:latin typeface="Myriad Pro Light" panose="020B0403030403020204" charset="0"/>
              <a:ea typeface="HYKaiTiJ" panose="02010600000101010101" charset="-122"/>
              <a:sym typeface="+mn-ea"/>
            </a:endParaRPr>
          </a:p>
        </p:txBody>
      </p:sp>
      <p:cxnSp>
        <p:nvCxnSpPr>
          <p:cNvPr id="148" name="直接连接符 147"/>
          <p:cNvCxnSpPr/>
          <p:nvPr/>
        </p:nvCxnSpPr>
        <p:spPr bwMode="auto">
          <a:xfrm flipH="1">
            <a:off x="7603472" y="3803650"/>
            <a:ext cx="635" cy="105473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bwMode="auto">
          <a:xfrm>
            <a:off x="7607917" y="3822065"/>
            <a:ext cx="2913380" cy="10160"/>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bwMode="auto">
          <a:xfrm flipH="1">
            <a:off x="10501612" y="3804920"/>
            <a:ext cx="635" cy="105473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sp>
        <p:nvSpPr>
          <p:cNvPr id="152" name="文本框 109"/>
          <p:cNvSpPr txBox="1"/>
          <p:nvPr>
            <p:custDataLst>
              <p:tags r:id="rId8"/>
            </p:custDataLst>
          </p:nvPr>
        </p:nvSpPr>
        <p:spPr>
          <a:xfrm>
            <a:off x="9152237" y="4266565"/>
            <a:ext cx="689610" cy="337185"/>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USB</a:t>
            </a:r>
            <a:endParaRPr lang="en-US" altLang="zh-CN" sz="1600" dirty="0">
              <a:solidFill>
                <a:schemeClr val="dk1"/>
              </a:solidFill>
              <a:latin typeface="Myriad Pro Light" panose="020B0403030403020204" charset="0"/>
              <a:ea typeface="HYKaiTiJ" panose="02010600000101010101" charset="-122"/>
            </a:endParaRPr>
          </a:p>
        </p:txBody>
      </p:sp>
      <p:cxnSp>
        <p:nvCxnSpPr>
          <p:cNvPr id="137" name="直接连接符 136"/>
          <p:cNvCxnSpPr/>
          <p:nvPr/>
        </p:nvCxnSpPr>
        <p:spPr bwMode="auto">
          <a:xfrm>
            <a:off x="5944217" y="2486660"/>
            <a:ext cx="8255" cy="413385"/>
          </a:xfrm>
          <a:prstGeom prst="line">
            <a:avLst/>
          </a:prstGeom>
          <a:ln w="19050">
            <a:solidFill>
              <a:srgbClr val="79BD28"/>
            </a:solidFill>
            <a:prstDash val="solid"/>
          </a:ln>
        </p:spPr>
        <p:style>
          <a:lnRef idx="1">
            <a:schemeClr val="accent1"/>
          </a:lnRef>
          <a:fillRef idx="0">
            <a:schemeClr val="accent1"/>
          </a:fillRef>
          <a:effectRef idx="0">
            <a:schemeClr val="accent1"/>
          </a:effectRef>
          <a:fontRef idx="minor">
            <a:schemeClr val="tx1"/>
          </a:fontRef>
        </p:style>
      </p:cxnSp>
      <p:sp>
        <p:nvSpPr>
          <p:cNvPr id="153" name="文本框 109"/>
          <p:cNvSpPr txBox="1"/>
          <p:nvPr>
            <p:custDataLst>
              <p:tags r:id="rId9"/>
            </p:custDataLst>
          </p:nvPr>
        </p:nvSpPr>
        <p:spPr>
          <a:xfrm>
            <a:off x="10501612" y="4266565"/>
            <a:ext cx="689610" cy="337185"/>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USB</a:t>
            </a:r>
            <a:endParaRPr lang="en-US" altLang="zh-CN" sz="1600" dirty="0">
              <a:solidFill>
                <a:schemeClr val="dk1"/>
              </a:solidFill>
              <a:latin typeface="Myriad Pro Light" panose="020B0403030403020204" charset="0"/>
              <a:ea typeface="HYKaiTiJ" panose="02010600000101010101" charset="-122"/>
            </a:endParaRPr>
          </a:p>
        </p:txBody>
      </p:sp>
      <p:grpSp>
        <p:nvGrpSpPr>
          <p:cNvPr id="133" name="组合 132"/>
          <p:cNvGrpSpPr/>
          <p:nvPr/>
        </p:nvGrpSpPr>
        <p:grpSpPr>
          <a:xfrm>
            <a:off x="4614526" y="1565910"/>
            <a:ext cx="4033286" cy="1355725"/>
            <a:chOff x="5675" y="2297"/>
            <a:chExt cx="4760" cy="1615"/>
          </a:xfrm>
        </p:grpSpPr>
        <p:grpSp>
          <p:nvGrpSpPr>
            <p:cNvPr id="57" name="组合 56"/>
            <p:cNvGrpSpPr/>
            <p:nvPr/>
          </p:nvGrpSpPr>
          <p:grpSpPr>
            <a:xfrm>
              <a:off x="5917" y="2297"/>
              <a:ext cx="4518" cy="1615"/>
              <a:chOff x="6187" y="3402"/>
              <a:chExt cx="8082" cy="2775"/>
            </a:xfrm>
          </p:grpSpPr>
          <p:pic>
            <p:nvPicPr>
              <p:cNvPr id="62508" name="图形 69"/>
              <p:cNvPicPr>
                <a:picLocks noChangeAspect="1"/>
              </p:cNvPicPr>
              <p:nvPr>
                <p:custDataLst>
                  <p:tags r:id="rId10"/>
                </p:custDataLst>
              </p:nvPr>
            </p:nvPicPr>
            <p:blipFill>
              <a:blip r:embed="rId11"/>
              <a:stretch>
                <a:fillRect/>
              </a:stretch>
            </p:blipFill>
            <p:spPr>
              <a:xfrm>
                <a:off x="6187" y="3402"/>
                <a:ext cx="3252" cy="2775"/>
              </a:xfrm>
              <a:prstGeom prst="rect">
                <a:avLst/>
              </a:prstGeom>
              <a:noFill/>
              <a:ln w="9525">
                <a:noFill/>
              </a:ln>
            </p:spPr>
          </p:pic>
          <p:sp>
            <p:nvSpPr>
              <p:cNvPr id="62485" name="文本框 112"/>
              <p:cNvSpPr txBox="1"/>
              <p:nvPr/>
            </p:nvSpPr>
            <p:spPr>
              <a:xfrm>
                <a:off x="9529" y="3588"/>
                <a:ext cx="4740" cy="1699"/>
              </a:xfrm>
              <a:prstGeom prst="rect">
                <a:avLst/>
              </a:prstGeom>
              <a:noFill/>
              <a:ln w="9525">
                <a:noFill/>
              </a:ln>
            </p:spPr>
            <p:txBody>
              <a:bodyPr wrap="square">
                <a:spAutoFit/>
              </a:bodyPr>
              <a:lstStyle/>
              <a:p>
                <a:pPr algn="ctr" eaLnBrk="1" hangingPunct="1"/>
                <a:r>
                  <a:rPr lang="en-US" altLang="zh-CN" sz="1600" b="1" dirty="0">
                    <a:solidFill>
                      <a:srgbClr val="484849"/>
                    </a:solidFill>
                    <a:latin typeface="Myriad Pro Light" panose="020B0403030403020204" charset="0"/>
                    <a:ea typeface="HYKaiTiJ" panose="02010600000101010101" charset="-122"/>
                  </a:rPr>
                  <a:t>ZKBioSecurity V5000</a:t>
                </a:r>
                <a:endParaRPr lang="en-US" altLang="zh-CN" sz="1600" b="1" dirty="0">
                  <a:solidFill>
                    <a:srgbClr val="484849"/>
                  </a:solidFill>
                  <a:latin typeface="Myriad Pro Light" panose="020B0403030403020204" charset="0"/>
                  <a:ea typeface="HYKaiTiJ" panose="02010600000101010101" charset="-122"/>
                </a:endParaRPr>
              </a:p>
              <a:p>
                <a:pPr algn="ctr" eaLnBrk="1" hangingPunct="1"/>
                <a:r>
                  <a:rPr lang="en-US" sz="16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Offline </a:t>
                </a:r>
                <a:r>
                  <a:rPr sz="16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Consumption</a:t>
                </a:r>
                <a:r>
                  <a:rPr lang="en-US" sz="1600"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rPr>
                  <a:t> module</a:t>
                </a:r>
                <a:endParaRPr lang="en-US" sz="1600" b="1" dirty="0">
                  <a:solidFill>
                    <a:schemeClr val="accent5">
                      <a:lumMod val="75000"/>
                    </a:schemeClr>
                  </a:solidFill>
                  <a:latin typeface="Myriad Pro Light" panose="020B0403030403020204" charset="0"/>
                  <a:ea typeface="汉仪中黑S" panose="00020600040101010101" pitchFamily="18" charset="-122"/>
                  <a:cs typeface="Myriad Pro" panose="020B0503030403020204" pitchFamily="34" charset="0"/>
                  <a:sym typeface="+mn-ea"/>
                </a:endParaRPr>
              </a:p>
            </p:txBody>
          </p:sp>
        </p:grpSp>
        <p:pic>
          <p:nvPicPr>
            <p:cNvPr id="132" name="图片 131"/>
            <p:cNvPicPr>
              <a:picLocks noChangeAspect="1"/>
            </p:cNvPicPr>
            <p:nvPr/>
          </p:nvPicPr>
          <p:blipFill>
            <a:blip r:embed="rId12"/>
            <a:srcRect l="-15616" r="-15048"/>
            <a:stretch>
              <a:fillRect/>
            </a:stretch>
          </p:blipFill>
          <p:spPr>
            <a:xfrm>
              <a:off x="5675" y="2372"/>
              <a:ext cx="2301" cy="1012"/>
            </a:xfrm>
            <a:prstGeom prst="rect">
              <a:avLst/>
            </a:prstGeom>
          </p:spPr>
        </p:pic>
      </p:grpSp>
      <p:sp>
        <p:nvSpPr>
          <p:cNvPr id="154" name="文本框 109"/>
          <p:cNvSpPr txBox="1"/>
          <p:nvPr>
            <p:custDataLst>
              <p:tags r:id="rId13"/>
            </p:custDataLst>
          </p:nvPr>
        </p:nvSpPr>
        <p:spPr>
          <a:xfrm>
            <a:off x="3093702" y="2254207"/>
            <a:ext cx="1378585" cy="521970"/>
          </a:xfrm>
          <a:prstGeom prst="rect">
            <a:avLst/>
          </a:prstGeom>
          <a:noFill/>
          <a:ln w="9525">
            <a:noFill/>
          </a:ln>
        </p:spPr>
        <p:txBody>
          <a:bodyPr wrap="square">
            <a:spAutoFit/>
          </a:bodyPr>
          <a:lstStyle/>
          <a:p>
            <a:pPr algn="l" eaLnBrk="1" hangingPunct="1"/>
            <a:r>
              <a:rPr lang="en-US" altLang="zh-CN" sz="1600" dirty="0">
                <a:solidFill>
                  <a:schemeClr val="dk1"/>
                </a:solidFill>
                <a:latin typeface="Myriad Pro Light" panose="020B0403030403020204" charset="0"/>
                <a:ea typeface="HYKaiTiJ" panose="02010600000101010101" charset="-122"/>
              </a:rPr>
              <a:t>HTTPS</a:t>
            </a:r>
            <a:endParaRPr lang="en-US" altLang="zh-CN" sz="1600" dirty="0">
              <a:solidFill>
                <a:schemeClr val="dk1"/>
              </a:solidFill>
              <a:latin typeface="Myriad Pro Light" panose="020B0403030403020204" charset="0"/>
              <a:ea typeface="HYKaiTiJ" panose="02010600000101010101" charset="-122"/>
            </a:endParaRPr>
          </a:p>
          <a:p>
            <a:pPr algn="l" eaLnBrk="1" hangingPunct="1"/>
            <a:r>
              <a:rPr lang="en-US" altLang="zh-CN" sz="1200" dirty="0">
                <a:solidFill>
                  <a:schemeClr val="dk1"/>
                </a:solidFill>
                <a:latin typeface="Myriad Pro Light" panose="020B0403030403020204" charset="0"/>
                <a:ea typeface="HYKaiTiJ" panose="02010600000101010101" charset="-122"/>
              </a:rPr>
              <a:t>RSA-2048/AES-256</a:t>
            </a:r>
            <a:endParaRPr lang="en-US" altLang="zh-CN" sz="1200" dirty="0">
              <a:solidFill>
                <a:schemeClr val="dk1"/>
              </a:solidFill>
              <a:latin typeface="Myriad Pro Light" panose="020B0403030403020204" charset="0"/>
              <a:ea typeface="HYKaiTiJ" panose="02010600000101010101" charset="-122"/>
            </a:endParaRPr>
          </a:p>
        </p:txBody>
      </p:sp>
      <p:pic>
        <p:nvPicPr>
          <p:cNvPr id="143" name="图片 142"/>
          <p:cNvPicPr>
            <a:picLocks noChangeAspect="1"/>
          </p:cNvPicPr>
          <p:nvPr/>
        </p:nvPicPr>
        <p:blipFill>
          <a:blip r:embed="rId14"/>
          <a:stretch>
            <a:fillRect/>
          </a:stretch>
        </p:blipFill>
        <p:spPr>
          <a:xfrm>
            <a:off x="8319752" y="4694555"/>
            <a:ext cx="1409065" cy="1083310"/>
          </a:xfrm>
          <a:prstGeom prst="rect">
            <a:avLst/>
          </a:prstGeom>
        </p:spPr>
      </p:pic>
      <p:pic>
        <p:nvPicPr>
          <p:cNvPr id="135" name="图片 134"/>
          <p:cNvPicPr>
            <a:picLocks noChangeAspect="1"/>
          </p:cNvPicPr>
          <p:nvPr/>
        </p:nvPicPr>
        <p:blipFill>
          <a:blip r:embed="rId15"/>
          <a:stretch>
            <a:fillRect/>
          </a:stretch>
        </p:blipFill>
        <p:spPr>
          <a:xfrm>
            <a:off x="7000222" y="4674235"/>
            <a:ext cx="1207135" cy="1068705"/>
          </a:xfrm>
          <a:prstGeom prst="rect">
            <a:avLst/>
          </a:prstGeom>
        </p:spPr>
      </p:pic>
      <p:pic>
        <p:nvPicPr>
          <p:cNvPr id="2" name="图片 1" descr="ZKTeco（灰+绿）-01"/>
          <p:cNvPicPr>
            <a:picLocks noChangeAspect="1"/>
          </p:cNvPicPr>
          <p:nvPr userDrawn="1"/>
        </p:nvPicPr>
        <p:blipFill>
          <a:blip r:embed="rId16"/>
          <a:stretch>
            <a:fillRect/>
          </a:stretch>
        </p:blipFill>
        <p:spPr>
          <a:xfrm>
            <a:off x="10189845" y="0"/>
            <a:ext cx="1770380" cy="627380"/>
          </a:xfrm>
          <a:prstGeom prst="rect">
            <a:avLst/>
          </a:prstGeom>
        </p:spPr>
      </p:pic>
    </p:spTree>
  </p:cSld>
  <p:clrMapOvr>
    <a:masterClrMapping/>
  </p:clrMapOvr>
  <p:transition spd="slow">
    <p:wip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1382_1*i*1"/>
  <p:tag name="KSO_WM_TEMPLATE_CATEGORY" val="diagram"/>
  <p:tag name="KSO_WM_TEMPLATE_INDEX" val="20201382"/>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2_2_2"/>
  <p:tag name="KSO_WM_UNIT_ID" val="diagram20201382_1*m_h_h_i*1_2_2_2"/>
  <p:tag name="KSO_WM_TEMPLATE_CATEGORY" val="diagram"/>
  <p:tag name="KSO_WM_TEMPLATE_INDEX" val="20201382"/>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2_1_1"/>
  <p:tag name="KSO_WM_UNIT_ID" val="diagram20201382_1*m_h_h_i*1_2_1_1"/>
  <p:tag name="KSO_WM_TEMPLATE_CATEGORY" val="diagram"/>
  <p:tag name="KSO_WM_TEMPLATE_INDEX" val="20201382"/>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PRESET_TEXT" val="海选"/>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h_f"/>
  <p:tag name="KSO_WM_UNIT_INDEX" val="1_2_1_1"/>
  <p:tag name="KSO_WM_UNIT_ID" val="diagram20201382_1*m_h_h_f*1_2_1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2_2_1"/>
  <p:tag name="KSO_WM_UNIT_ID" val="diagram20201382_1*m_h_h_i*1_2_2_1"/>
  <p:tag name="KSO_WM_TEMPLATE_CATEGORY" val="diagram"/>
  <p:tag name="KSO_WM_TEMPLATE_INDEX" val="20201382"/>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PRESET_TEXT" val="海投"/>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h_f"/>
  <p:tag name="KSO_WM_UNIT_INDEX" val="1_2_2_1"/>
  <p:tag name="KSO_WM_UNIT_ID" val="diagram20201382_1*m_h_h_f*1_2_2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2_3_2"/>
  <p:tag name="KSO_WM_UNIT_ID" val="diagram20201382_1*m_h_h_i*1_2_3_2"/>
  <p:tag name="KSO_WM_TEMPLATE_CATEGORY" val="diagram"/>
  <p:tag name="KSO_WM_TEMPLATE_INDEX" val="20201382"/>
  <p:tag name="KSO_WM_UNIT_LAYERLEVEL" val="1_1_1_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UNIT_PRESET_TEXT" val="苦苦等待"/>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h_f"/>
  <p:tag name="KSO_WM_UNIT_INDEX" val="1_2_3_1"/>
  <p:tag name="KSO_WM_UNIT_ID" val="diagram20201382_1*m_h_h_f*1_2_3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2_3_1"/>
  <p:tag name="KSO_WM_UNIT_ID" val="diagram20201382_1*m_h_h_i*1_2_3_1"/>
  <p:tag name="KSO_WM_TEMPLATE_CATEGORY" val="diagram"/>
  <p:tag name="KSO_WM_TEMPLATE_INDEX" val="20201382"/>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PRESET_TEXT" val="Pixar动画公司创办人"/>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1"/>
  <p:tag name="KSO_WM_UNIT_ID" val="diagram20201512_1*f*1"/>
  <p:tag name="KSO_WM_TEMPLATE_CATEGORY" val="diagram"/>
  <p:tag name="KSO_WM_TEMPLATE_INDEX" val="20201512"/>
  <p:tag name="KSO_WM_UNIT_LAYERLEVEL" val="1"/>
  <p:tag name="KSO_WM_TAG_VERSION" val="1.0"/>
  <p:tag name="KSO_WM_BEAUTIFY_FLAG" val="#wm#"/>
</p:tagLst>
</file>

<file path=ppt/tags/tag19.xml><?xml version="1.0" encoding="utf-8"?>
<p:tagLst xmlns:p="http://schemas.openxmlformats.org/presentationml/2006/main">
  <p:tag name="KSO_WM_UNIT_PRESET_TEXT" val="Pixar动画公司创办人"/>
  <p:tag name="KSO_WM_UNIT_NOCLEAR" val="0"/>
  <p:tag name="KSO_WM_UNIT_VALUE" val="12"/>
  <p:tag name="KSO_WM_UNIT_HIGHLIGHT" val="0"/>
  <p:tag name="KSO_WM_UNIT_COMPATIBLE" val="0"/>
  <p:tag name="KSO_WM_UNIT_DIAGRAM_ISNUMVISUAL" val="0"/>
  <p:tag name="KSO_WM_UNIT_DIAGRAM_ISREFERUNIT" val="0"/>
  <p:tag name="KSO_WM_UNIT_TYPE" val="f"/>
  <p:tag name="KSO_WM_UNIT_INDEX" val="1"/>
  <p:tag name="KSO_WM_UNIT_ID" val="diagram20201512_1*f*1"/>
  <p:tag name="KSO_WM_TEMPLATE_CATEGORY" val="diagram"/>
  <p:tag name="KSO_WM_TEMPLATE_INDEX" val="20201512"/>
  <p:tag name="KSO_WM_UNIT_LAYERLEVEL" val="1"/>
  <p:tag name="KSO_WM_TAG_VERSION" val="1.0"/>
  <p:tag name="KSO_WM_BEAUTIFY_FLAG" val="#wm#"/>
</p:tagLst>
</file>

<file path=ppt/tags/tag2.xml><?xml version="1.0" encoding="utf-8"?>
<p:tagLst xmlns:p="http://schemas.openxmlformats.org/presentationml/2006/main">
  <p:tag name="KSO_WM_UNIT_ISCONTENTSTITLE" val="0"/>
  <p:tag name="KSO_WM_UNIT_PRESET_TEXT" val="招聘痛点"/>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382_1*a*1"/>
  <p:tag name="KSO_WM_TEMPLATE_CATEGORY" val="diagram"/>
  <p:tag name="KSO_WM_TEMPLATE_INDEX" val="20201382"/>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0.xml><?xml version="1.0" encoding="utf-8"?>
<p:tagLst xmlns:p="http://schemas.openxmlformats.org/presentationml/2006/main">
  <p:tag name="KSO_WM_UNIT_PRESET_TEXT" val="海淘"/>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h_f"/>
  <p:tag name="KSO_WM_UNIT_INDEX" val="1_1_1_1"/>
  <p:tag name="KSO_WM_UNIT_ID" val="diagram20201382_1*m_h_h_f*1_1_1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SLIDE_ID" val="diagram20201382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960*540"/>
  <p:tag name="KSO_WM_SLIDE_POSITION" val="0*0"/>
  <p:tag name="KSO_WM_DIAGRAM_GROUP_CODE" val="m1-1"/>
  <p:tag name="KSO_WM_SLIDE_DIAGTYPE" val="m"/>
  <p:tag name="KSO_WM_TAG_VERSION" val="1.0"/>
  <p:tag name="KSO_WM_BEAUTIFY_FLAG" val="#wm#"/>
  <p:tag name="KSO_WM_TEMPLATE_CATEGORY" val="diagram"/>
  <p:tag name="KSO_WM_TEMPLATE_INDEX" val="20201382"/>
  <p:tag name="KSO_WM_SLIDE_LAYOUT" val="a_b_m"/>
  <p:tag name="KSO_WM_SLIDE_LAYOUT_CNT" val="1_1_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diagram20201382_1*i*1"/>
  <p:tag name="KSO_WM_TEMPLATE_CATEGORY" val="diagram"/>
  <p:tag name="KSO_WM_TEMPLATE_INDEX" val="20201382"/>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ISCONTENTSTITLE" val="0"/>
  <p:tag name="KSO_WM_UNIT_PRESET_TEXT" val="招聘痛点"/>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382_1*a*1"/>
  <p:tag name="KSO_WM_TEMPLATE_CATEGORY" val="diagram"/>
  <p:tag name="KSO_WM_TEMPLATE_INDEX" val="20201382"/>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UNIT_ISCONTENTSTITLE" val="0"/>
  <p:tag name="KSO_WM_UNIT_PRESET_TEXT" val="招聘痛点"/>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382_1*a*1"/>
  <p:tag name="KSO_WM_TEMPLATE_CATEGORY" val="diagram"/>
  <p:tag name="KSO_WM_TEMPLATE_INDEX" val="20201382"/>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UNIT_ISCONTENTSTITLE" val="0"/>
  <p:tag name="KSO_WM_UNIT_PRESET_TEXT" val="招聘痛点"/>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382_1*a*1"/>
  <p:tag name="KSO_WM_TEMPLATE_CATEGORY" val="diagram"/>
  <p:tag name="KSO_WM_TEMPLATE_INDEX" val="20201382"/>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6.xml><?xml version="1.0" encoding="utf-8"?>
<p:tagLst xmlns:p="http://schemas.openxmlformats.org/presentationml/2006/main">
  <p:tag name="KSO_WM_UNIT_ISCONTENTSTITLE" val="0"/>
  <p:tag name="KSO_WM_UNIT_PRESET_TEXT" val="招聘痛点"/>
  <p:tag name="KSO_WM_UNIT_NOCLEAR" val="0"/>
  <p:tag name="KSO_WM_UNIT_VALUE" val="36"/>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01382_1*a*1"/>
  <p:tag name="KSO_WM_TEMPLATE_CATEGORY" val="diagram"/>
  <p:tag name="KSO_WM_TEMPLATE_INDEX" val="20201382"/>
  <p:tag name="KSO_WM_UNIT_LAYERLEVEL" val="1"/>
  <p:tag name="KSO_WM_TAG_VERSION" val="1.0"/>
  <p:tag name="KSO_WM_BEAUTIFY_FLAG" val="#wm#"/>
  <p:tag name="KSO_WM_UNIT_TEXT_FILL_FORE_SCHEMECOLOR_INDEX" val="14"/>
  <p:tag name="KSO_WM_UNIT_TEXT_FILL_TYPE" val="1"/>
  <p:tag name="KSO_WM_UNIT_USESOURCEFORMAT_APPLY" val="1"/>
</p:tagLst>
</file>

<file path=ppt/tags/tag27.xml><?xml version="1.0" encoding="utf-8"?>
<p:tagLst xmlns:p="http://schemas.openxmlformats.org/presentationml/2006/main">
  <p:tag name="KSO_WM_SLIDE_ID" val="diagram20201382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960*540"/>
  <p:tag name="KSO_WM_SLIDE_POSITION" val="0*0"/>
  <p:tag name="KSO_WM_DIAGRAM_GROUP_CODE" val="m1-1"/>
  <p:tag name="KSO_WM_SLIDE_DIAGTYPE" val="m"/>
  <p:tag name="KSO_WM_TAG_VERSION" val="1.0"/>
  <p:tag name="KSO_WM_BEAUTIFY_FLAG" val="#wm#"/>
  <p:tag name="KSO_WM_TEMPLATE_CATEGORY" val="diagram"/>
  <p:tag name="KSO_WM_TEMPLATE_INDEX" val="20201382"/>
  <p:tag name="KSO_WM_SLIDE_LAYOUT" val="a_b_m"/>
  <p:tag name="KSO_WM_SLIDE_LAYOUT_CNT" val="1_1_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1_1_1"/>
  <p:tag name="KSO_WM_UNIT_ID" val="diagram20201382_1*m_h_h_i*1_1_1_1"/>
  <p:tag name="KSO_WM_TEMPLATE_CATEGORY" val="diagram"/>
  <p:tag name="KSO_WM_TEMPLATE_INDEX" val="20201382"/>
  <p:tag name="KSO_WM_UNIT_LAYERLEVEL" val="1_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PLACING_PICTURE_USER_VIEWPORT" val="{&quot;height&quot;:1614.684667422584,&quot;width&quot;:1817.9368073603475}"/>
</p:tagLst>
</file>

<file path=ppt/tags/tag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TABLE_BEAUTIFY" val="smartTable{40c783ce-e50e-4aca-93e5-03bf14864ec1}"/>
</p:tagLst>
</file>

<file path=ppt/tags/tag36.xml><?xml version="1.0" encoding="utf-8"?>
<p:tagLst xmlns:p="http://schemas.openxmlformats.org/presentationml/2006/main">
  <p:tag name="KSO_WM_UNIT_TABLE_BEAUTIFY" val="smartTable{2be6f429-761b-454c-a45b-1d43ecb77b1e}"/>
</p:tagLst>
</file>

<file path=ppt/tags/tag37.xml><?xml version="1.0" encoding="utf-8"?>
<p:tagLst xmlns:p="http://schemas.openxmlformats.org/presentationml/2006/main">
  <p:tag name="KSO_WM_UNIT_VALUE" val="1047*1848"/>
  <p:tag name="KSO_WM_UNIT_HIGHLIGHT" val="0"/>
  <p:tag name="KSO_WM_UNIT_COMPATIBLE" val="0"/>
  <p:tag name="KSO_WM_UNIT_DIAGRAM_ISNUMVISUAL" val="0"/>
  <p:tag name="KSO_WM_UNIT_DIAGRAM_ISREFERUNIT" val="0"/>
  <p:tag name="KSO_WM_UNIT_TYPE" val="β"/>
  <p:tag name="KSO_WM_UNIT_INDEX" val="1"/>
  <p:tag name="KSO_WM_UNIT_ID" val="mixed20203581_1*β*1"/>
  <p:tag name="KSO_WM_TEMPLATE_CATEGORY" val="mixed"/>
  <p:tag name="KSO_WM_TEMPLATE_INDEX" val="20203581"/>
  <p:tag name="KSO_WM_UNIT_LAYERLEVEL" val="1"/>
  <p:tag name="KSO_WM_TAG_VERSION" val="1.0"/>
  <p:tag name="KSO_WM_BEAUTIFY_FLAG" val="#wm#"/>
  <p:tag name="KSO_WM_UNIT_TABLE_BEAUTIFY" val="smartTable{4153e321-c5af-4ad6-820d-a85cb41cc645}"/>
  <p:tag name="TABLE_ENDDRAG_ORIGIN_RECT" val="831*305"/>
  <p:tag name="TABLE_ENDDRAG_RECT" val="47*129*831*30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1_2_2"/>
  <p:tag name="KSO_WM_UNIT_ID" val="diagram20201382_1*m_h_h_i*1_1_2_2"/>
  <p:tag name="KSO_WM_TEMPLATE_CATEGORY" val="diagram"/>
  <p:tag name="KSO_WM_TEMPLATE_INDEX" val="20201382"/>
  <p:tag name="KSO_WM_UNIT_LAYERLEVEL" val="1_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KSO_WM_UNIT_PRESET_TEXT" val="海选"/>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h_f"/>
  <p:tag name="KSO_WM_UNIT_INDEX" val="1_1_2_1"/>
  <p:tag name="KSO_WM_UNIT_ID" val="diagram20201382_1*m_h_h_f*1_1_2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1_3_2"/>
  <p:tag name="KSO_WM_UNIT_ID" val="diagram20201382_1*m_h_h_i*1_1_3_2"/>
  <p:tag name="KSO_WM_TEMPLATE_CATEGORY" val="diagram"/>
  <p:tag name="KSO_WM_TEMPLATE_INDEX" val="20201382"/>
  <p:tag name="KSO_WM_UNIT_LAYERLEVEL" val="1_1_1_1"/>
  <p:tag name="KSO_WM_TAG_VERSION" val="1.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UNIT_PRESET_TEXT" val="海约"/>
  <p:tag name="KSO_WM_UNIT_NOCLEAR" val="0"/>
  <p:tag name="KSO_WM_UNIT_VALUE" val="5"/>
  <p:tag name="KSO_WM_UNIT_HIGHLIGHT" val="0"/>
  <p:tag name="KSO_WM_UNIT_COMPATIBLE" val="0"/>
  <p:tag name="KSO_WM_UNIT_DIAGRAM_ISNUMVISUAL" val="0"/>
  <p:tag name="KSO_WM_UNIT_DIAGRAM_ISREFERUNIT" val="0"/>
  <p:tag name="KSO_WM_DIAGRAM_GROUP_CODE" val="m1-1"/>
  <p:tag name="KSO_WM_UNIT_TYPE" val="m_h_h_f"/>
  <p:tag name="KSO_WM_UNIT_INDEX" val="1_1_3_1"/>
  <p:tag name="KSO_WM_UNIT_ID" val="diagram20201382_1*m_h_h_f*1_1_3_1"/>
  <p:tag name="KSO_WM_TEMPLATE_CATEGORY" val="diagram"/>
  <p:tag name="KSO_WM_TEMPLATE_INDEX" val="20201382"/>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1_2_1"/>
  <p:tag name="KSO_WM_UNIT_ID" val="diagram20201382_1*m_h_h_i*1_1_2_1"/>
  <p:tag name="KSO_WM_TEMPLATE_CATEGORY" val="diagram"/>
  <p:tag name="KSO_WM_TEMPLATE_INDEX" val="20201382"/>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h_i"/>
  <p:tag name="KSO_WM_UNIT_INDEX" val="1_1_3_1"/>
  <p:tag name="KSO_WM_UNIT_ID" val="diagram20201382_1*m_h_h_i*1_1_3_1"/>
  <p:tag name="KSO_WM_TEMPLATE_CATEGORY" val="diagram"/>
  <p:tag name="KSO_WM_TEMPLATE_INDEX" val="20201382"/>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9159</Words>
  <Application>WPS 演示</Application>
  <PresentationFormat>寬螢幕</PresentationFormat>
  <Paragraphs>463</Paragraphs>
  <Slides>29</Slides>
  <Notes>22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29</vt:i4>
      </vt:variant>
    </vt:vector>
  </HeadingPairs>
  <TitlesOfParts>
    <vt:vector size="47" baseType="lpstr">
      <vt:lpstr>Arial</vt:lpstr>
      <vt:lpstr>宋体</vt:lpstr>
      <vt:lpstr>Wingdings</vt:lpstr>
      <vt:lpstr>Myriad Pro</vt:lpstr>
      <vt:lpstr>Myriad Pro Semibold</vt:lpstr>
      <vt:lpstr>Myriad Pro Light</vt:lpstr>
      <vt:lpstr>微软雅黑</vt:lpstr>
      <vt:lpstr>Myriad Pro Black</vt:lpstr>
      <vt:lpstr>汉仪中宋S</vt:lpstr>
      <vt:lpstr>汉仪中黑S</vt:lpstr>
      <vt:lpstr>黑体</vt:lpstr>
      <vt:lpstr>HYKaiTiJ</vt:lpstr>
      <vt:lpstr>Myriad Pro Light</vt:lpstr>
      <vt:lpstr>Calibri</vt:lpstr>
      <vt:lpstr>Arial Unicode MS</vt:lpstr>
      <vt:lpstr>Calibri Light</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尹 欢</dc:creator>
  <cp:lastModifiedBy>Administrator</cp:lastModifiedBy>
  <cp:revision>90</cp:revision>
  <dcterms:created xsi:type="dcterms:W3CDTF">2020-09-16T00:58:00Z</dcterms:created>
  <dcterms:modified xsi:type="dcterms:W3CDTF">2021-11-19T05:53:01Z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KSOTemplateUUID">
    <vt:lpwstr>v1.0_mb_R9FiVS9p9ot8prnqhy8zyQ==</vt:lpwstr>
  </property>
  <property fmtid="{D5CDD505-2E9C-101B-9397-08002B2CF9AE}" pid="4" name="ICV">
    <vt:lpwstr>537FCA705377428A8FCB299C92948EEF</vt:lpwstr>
  </property>
  <property fmtid="{D5CDD505-2E9C-101B-9397-08002B2CF9AE}" pid="5" name="KSOSaveFontToCloudKey">
    <vt:lpwstr>704592857_cloud</vt:lpwstr>
  </property>
</Properties>
</file>